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71" r:id="rId9"/>
    <p:sldId id="272" r:id="rId10"/>
    <p:sldId id="273" r:id="rId11"/>
    <p:sldId id="274" r:id="rId12"/>
    <p:sldId id="264"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Schiller" initials="CS" lastIdx="7" clrIdx="0">
    <p:extLst>
      <p:ext uri="{19B8F6BF-5375-455C-9EA6-DF929625EA0E}">
        <p15:presenceInfo xmlns:p15="http://schemas.microsoft.com/office/powerpoint/2012/main" userId="8826804ba32aba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varScale="1">
        <p:scale>
          <a:sx n="70" d="100"/>
          <a:sy n="70" d="100"/>
        </p:scale>
        <p:origin x="7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C5D48-9646-4175-946B-532E3102BB1E}" type="datetimeFigureOut">
              <a:rPr lang="en-US" smtClean="0"/>
              <a:t>8/29/2013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EA47E-9A73-411E-B931-E4FD4E181B02}" type="slidenum">
              <a:rPr lang="en-US" smtClean="0"/>
              <a:t>‹#›</a:t>
            </a:fld>
            <a:endParaRPr lang="en-US"/>
          </a:p>
        </p:txBody>
      </p:sp>
    </p:spTree>
    <p:extLst>
      <p:ext uri="{BB962C8B-B14F-4D97-AF65-F5344CB8AC3E}">
        <p14:creationId xmlns:p14="http://schemas.microsoft.com/office/powerpoint/2010/main" val="97450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EA47E-9A73-411E-B931-E4FD4E181B02}" type="slidenum">
              <a:rPr lang="en-US" smtClean="0"/>
              <a:t>11</a:t>
            </a:fld>
            <a:endParaRPr lang="en-US"/>
          </a:p>
        </p:txBody>
      </p:sp>
    </p:spTree>
    <p:extLst>
      <p:ext uri="{BB962C8B-B14F-4D97-AF65-F5344CB8AC3E}">
        <p14:creationId xmlns:p14="http://schemas.microsoft.com/office/powerpoint/2010/main" val="297119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EA47E-9A73-411E-B931-E4FD4E181B02}" type="slidenum">
              <a:rPr lang="en-US" smtClean="0"/>
              <a:t>12</a:t>
            </a:fld>
            <a:endParaRPr lang="en-US"/>
          </a:p>
        </p:txBody>
      </p:sp>
    </p:spTree>
    <p:extLst>
      <p:ext uri="{BB962C8B-B14F-4D97-AF65-F5344CB8AC3E}">
        <p14:creationId xmlns:p14="http://schemas.microsoft.com/office/powerpoint/2010/main" val="368961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EF5825-D997-4D1F-AC70-E777FB079E87}"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5F08A-1775-4A39-A21F-578083EB5DB1}" type="slidenum">
              <a:rPr lang="en-US" smtClean="0"/>
              <a:t>‹#›</a:t>
            </a:fld>
            <a:endParaRPr lang="en-US"/>
          </a:p>
        </p:txBody>
      </p:sp>
    </p:spTree>
    <p:extLst>
      <p:ext uri="{BB962C8B-B14F-4D97-AF65-F5344CB8AC3E}">
        <p14:creationId xmlns:p14="http://schemas.microsoft.com/office/powerpoint/2010/main" val="294333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F5825-D997-4D1F-AC70-E777FB079E87}"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5F08A-1775-4A39-A21F-578083EB5DB1}" type="slidenum">
              <a:rPr lang="en-US" smtClean="0"/>
              <a:t>‹#›</a:t>
            </a:fld>
            <a:endParaRPr lang="en-US"/>
          </a:p>
        </p:txBody>
      </p:sp>
    </p:spTree>
    <p:extLst>
      <p:ext uri="{BB962C8B-B14F-4D97-AF65-F5344CB8AC3E}">
        <p14:creationId xmlns:p14="http://schemas.microsoft.com/office/powerpoint/2010/main" val="181203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F5825-D997-4D1F-AC70-E777FB079E87}"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5F08A-1775-4A39-A21F-578083EB5DB1}" type="slidenum">
              <a:rPr lang="en-US" smtClean="0"/>
              <a:t>‹#›</a:t>
            </a:fld>
            <a:endParaRPr lang="en-US"/>
          </a:p>
        </p:txBody>
      </p:sp>
    </p:spTree>
    <p:extLst>
      <p:ext uri="{BB962C8B-B14F-4D97-AF65-F5344CB8AC3E}">
        <p14:creationId xmlns:p14="http://schemas.microsoft.com/office/powerpoint/2010/main" val="362484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F5825-D997-4D1F-AC70-E777FB079E87}"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5F08A-1775-4A39-A21F-578083EB5DB1}" type="slidenum">
              <a:rPr lang="en-US" smtClean="0"/>
              <a:t>‹#›</a:t>
            </a:fld>
            <a:endParaRPr lang="en-US"/>
          </a:p>
        </p:txBody>
      </p:sp>
    </p:spTree>
    <p:extLst>
      <p:ext uri="{BB962C8B-B14F-4D97-AF65-F5344CB8AC3E}">
        <p14:creationId xmlns:p14="http://schemas.microsoft.com/office/powerpoint/2010/main" val="187955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F5825-D997-4D1F-AC70-E777FB079E87}"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5F08A-1775-4A39-A21F-578083EB5DB1}" type="slidenum">
              <a:rPr lang="en-US" smtClean="0"/>
              <a:t>‹#›</a:t>
            </a:fld>
            <a:endParaRPr lang="en-US"/>
          </a:p>
        </p:txBody>
      </p:sp>
    </p:spTree>
    <p:extLst>
      <p:ext uri="{BB962C8B-B14F-4D97-AF65-F5344CB8AC3E}">
        <p14:creationId xmlns:p14="http://schemas.microsoft.com/office/powerpoint/2010/main" val="140317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EF5825-D997-4D1F-AC70-E777FB079E87}"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5F08A-1775-4A39-A21F-578083EB5DB1}" type="slidenum">
              <a:rPr lang="en-US" smtClean="0"/>
              <a:t>‹#›</a:t>
            </a:fld>
            <a:endParaRPr lang="en-US"/>
          </a:p>
        </p:txBody>
      </p:sp>
    </p:spTree>
    <p:extLst>
      <p:ext uri="{BB962C8B-B14F-4D97-AF65-F5344CB8AC3E}">
        <p14:creationId xmlns:p14="http://schemas.microsoft.com/office/powerpoint/2010/main" val="255187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EF5825-D997-4D1F-AC70-E777FB079E87}" type="datetimeFigureOut">
              <a:rPr lang="en-US" smtClean="0"/>
              <a:t>8/29/2013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5F08A-1775-4A39-A21F-578083EB5DB1}" type="slidenum">
              <a:rPr lang="en-US" smtClean="0"/>
              <a:t>‹#›</a:t>
            </a:fld>
            <a:endParaRPr lang="en-US"/>
          </a:p>
        </p:txBody>
      </p:sp>
    </p:spTree>
    <p:extLst>
      <p:ext uri="{BB962C8B-B14F-4D97-AF65-F5344CB8AC3E}">
        <p14:creationId xmlns:p14="http://schemas.microsoft.com/office/powerpoint/2010/main" val="17830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EF5825-D997-4D1F-AC70-E777FB079E87}" type="datetimeFigureOut">
              <a:rPr lang="en-US" smtClean="0"/>
              <a:t>8/29/2013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5F08A-1775-4A39-A21F-578083EB5DB1}" type="slidenum">
              <a:rPr lang="en-US" smtClean="0"/>
              <a:t>‹#›</a:t>
            </a:fld>
            <a:endParaRPr lang="en-US"/>
          </a:p>
        </p:txBody>
      </p:sp>
    </p:spTree>
    <p:extLst>
      <p:ext uri="{BB962C8B-B14F-4D97-AF65-F5344CB8AC3E}">
        <p14:creationId xmlns:p14="http://schemas.microsoft.com/office/powerpoint/2010/main" val="248157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5825-D997-4D1F-AC70-E777FB079E87}" type="datetimeFigureOut">
              <a:rPr lang="en-US" smtClean="0"/>
              <a:t>8/29/2013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5F08A-1775-4A39-A21F-578083EB5DB1}" type="slidenum">
              <a:rPr lang="en-US" smtClean="0"/>
              <a:t>‹#›</a:t>
            </a:fld>
            <a:endParaRPr lang="en-US"/>
          </a:p>
        </p:txBody>
      </p:sp>
    </p:spTree>
    <p:extLst>
      <p:ext uri="{BB962C8B-B14F-4D97-AF65-F5344CB8AC3E}">
        <p14:creationId xmlns:p14="http://schemas.microsoft.com/office/powerpoint/2010/main" val="350180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F5825-D997-4D1F-AC70-E777FB079E87}"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5F08A-1775-4A39-A21F-578083EB5DB1}" type="slidenum">
              <a:rPr lang="en-US" smtClean="0"/>
              <a:t>‹#›</a:t>
            </a:fld>
            <a:endParaRPr lang="en-US"/>
          </a:p>
        </p:txBody>
      </p:sp>
    </p:spTree>
    <p:extLst>
      <p:ext uri="{BB962C8B-B14F-4D97-AF65-F5344CB8AC3E}">
        <p14:creationId xmlns:p14="http://schemas.microsoft.com/office/powerpoint/2010/main" val="348863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F5825-D997-4D1F-AC70-E777FB079E87}"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5F08A-1775-4A39-A21F-578083EB5DB1}" type="slidenum">
              <a:rPr lang="en-US" smtClean="0"/>
              <a:t>‹#›</a:t>
            </a:fld>
            <a:endParaRPr lang="en-US"/>
          </a:p>
        </p:txBody>
      </p:sp>
    </p:spTree>
    <p:extLst>
      <p:ext uri="{BB962C8B-B14F-4D97-AF65-F5344CB8AC3E}">
        <p14:creationId xmlns:p14="http://schemas.microsoft.com/office/powerpoint/2010/main" val="282304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F5825-D997-4D1F-AC70-E777FB079E87}" type="datetimeFigureOut">
              <a:rPr lang="en-US" smtClean="0"/>
              <a:t>8/29/2013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5F08A-1775-4A39-A21F-578083EB5DB1}" type="slidenum">
              <a:rPr lang="en-US" smtClean="0"/>
              <a:t>‹#›</a:t>
            </a:fld>
            <a:endParaRPr lang="en-US"/>
          </a:p>
        </p:txBody>
      </p:sp>
    </p:spTree>
    <p:extLst>
      <p:ext uri="{BB962C8B-B14F-4D97-AF65-F5344CB8AC3E}">
        <p14:creationId xmlns:p14="http://schemas.microsoft.com/office/powerpoint/2010/main" val="1824044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bpa.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511175"/>
            <a:ext cx="7772400" cy="1470025"/>
          </a:xfrm>
        </p:spPr>
        <p:txBody>
          <a:bodyPr/>
          <a:lstStyle/>
          <a:p>
            <a:r>
              <a:rPr lang="en-US" dirty="0" smtClean="0">
                <a:latin typeface="Aharoni" panose="02010803020104030203" pitchFamily="2" charset="-79"/>
                <a:cs typeface="Aharoni" panose="02010803020104030203" pitchFamily="2" charset="-79"/>
              </a:rPr>
              <a:t>Torch Award Guidebook</a:t>
            </a:r>
            <a:endParaRPr lang="en-US" dirty="0">
              <a:latin typeface="Aharoni" panose="02010803020104030203" pitchFamily="2" charset="-79"/>
              <a:cs typeface="Aharoni" panose="02010803020104030203" pitchFamily="2" charset="-79"/>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76200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3600" y="5559484"/>
            <a:ext cx="5638800" cy="369332"/>
          </a:xfrm>
          <a:prstGeom prst="rect">
            <a:avLst/>
          </a:prstGeom>
          <a:noFill/>
        </p:spPr>
        <p:txBody>
          <a:bodyPr wrap="square" rtlCol="0">
            <a:spAutoFit/>
          </a:bodyPr>
          <a:lstStyle/>
          <a:p>
            <a:r>
              <a:rPr lang="en-US" dirty="0" smtClean="0"/>
              <a:t>Today’s Students. Tomorrow’s Business Professionals.</a:t>
            </a:r>
            <a:endParaRPr lang="en-US" dirty="0"/>
          </a:p>
        </p:txBody>
      </p:sp>
    </p:spTree>
    <p:extLst>
      <p:ext uri="{BB962C8B-B14F-4D97-AF65-F5344CB8AC3E}">
        <p14:creationId xmlns:p14="http://schemas.microsoft.com/office/powerpoint/2010/main" val="4059294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p:cNvPicPr>
            <a:picLocks noGrp="1"/>
          </p:cNvPicPr>
          <p:nvPr>
            <p:ph idx="1"/>
          </p:nvPr>
        </p:nvPicPr>
        <p:blipFill>
          <a:blip r:embed="rId2" cstate="print"/>
          <a:srcRect l="705" t="9567" r="46124" b="36219"/>
          <a:stretch>
            <a:fillRect/>
          </a:stretch>
        </p:blipFill>
        <p:spPr bwMode="auto">
          <a:xfrm>
            <a:off x="609600" y="2286000"/>
            <a:ext cx="7772400" cy="4343401"/>
          </a:xfrm>
          <a:prstGeom prst="rect">
            <a:avLst/>
          </a:prstGeom>
          <a:noFill/>
          <a:ln w="9525">
            <a:noFill/>
            <a:miter lim="800000"/>
            <a:headEnd/>
            <a:tailEnd/>
          </a:ln>
        </p:spPr>
      </p:pic>
      <p:sp>
        <p:nvSpPr>
          <p:cNvPr id="5" name="Oval 4"/>
          <p:cNvSpPr/>
          <p:nvPr/>
        </p:nvSpPr>
        <p:spPr>
          <a:xfrm>
            <a:off x="4800600" y="5029200"/>
            <a:ext cx="1371600" cy="533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 y="-30707"/>
            <a:ext cx="8953500"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a:t>Once logged in, click a gray box with </a:t>
            </a:r>
            <a:r>
              <a:rPr lang="en-US" sz="3000" dirty="0">
                <a:solidFill>
                  <a:srgbClr val="FF0000"/>
                </a:solidFill>
              </a:rPr>
              <a:t>Activities </a:t>
            </a:r>
            <a:r>
              <a:rPr lang="en-US" sz="3000" dirty="0"/>
              <a:t>on the right </a:t>
            </a:r>
            <a:r>
              <a:rPr lang="en-US" sz="3000" dirty="0" smtClean="0"/>
              <a:t>side</a:t>
            </a:r>
          </a:p>
          <a:p>
            <a:pPr marL="285750" indent="-285750">
              <a:buFont typeface="Arial" panose="020B0604020202020204" pitchFamily="34" charset="0"/>
              <a:buChar char="•"/>
            </a:pPr>
            <a:r>
              <a:rPr lang="en-US" sz="3000" dirty="0" smtClean="0"/>
              <a:t>The </a:t>
            </a:r>
            <a:r>
              <a:rPr lang="en-US" sz="3000" dirty="0"/>
              <a:t>next screen will show all of your activities, if you have any. Scroll to the very bottom and click on </a:t>
            </a:r>
            <a:r>
              <a:rPr lang="en-US" sz="3000" dirty="0">
                <a:solidFill>
                  <a:srgbClr val="FF0000"/>
                </a:solidFill>
              </a:rPr>
              <a:t>Add Activity</a:t>
            </a:r>
            <a:endParaRPr lang="en-US" sz="3000" dirty="0"/>
          </a:p>
        </p:txBody>
      </p:sp>
    </p:spTree>
    <p:extLst>
      <p:ext uri="{BB962C8B-B14F-4D97-AF65-F5344CB8AC3E}">
        <p14:creationId xmlns:p14="http://schemas.microsoft.com/office/powerpoint/2010/main" val="351697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6"/>
          <p:cNvPicPr>
            <a:picLocks noGrp="1"/>
          </p:cNvPicPr>
          <p:nvPr>
            <p:ph idx="1"/>
          </p:nvPr>
        </p:nvPicPr>
        <p:blipFill rotWithShape="1">
          <a:blip r:embed="rId3" cstate="print"/>
          <a:srcRect l="705" t="6378" r="67546" b="29385"/>
          <a:stretch/>
        </p:blipFill>
        <p:spPr bwMode="auto">
          <a:xfrm>
            <a:off x="1143000" y="2481425"/>
            <a:ext cx="6849979" cy="4356522"/>
          </a:xfrm>
          <a:prstGeom prst="rect">
            <a:avLst/>
          </a:prstGeom>
          <a:noFill/>
          <a:ln w="9525">
            <a:noFill/>
            <a:miter lim="800000"/>
            <a:headEnd/>
            <a:tailEnd/>
          </a:ln>
        </p:spPr>
      </p:pic>
      <p:sp>
        <p:nvSpPr>
          <p:cNvPr id="3" name="TextBox 2"/>
          <p:cNvSpPr txBox="1"/>
          <p:nvPr/>
        </p:nvSpPr>
        <p:spPr>
          <a:xfrm>
            <a:off x="0" y="228600"/>
            <a:ext cx="9144000"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a:t>Be sure to be detailed and start each activity with a past-tense </a:t>
            </a:r>
            <a:r>
              <a:rPr lang="en-US" sz="3000" dirty="0" smtClean="0"/>
              <a:t>verb</a:t>
            </a:r>
          </a:p>
          <a:p>
            <a:pPr marL="285750" indent="-285750">
              <a:buFont typeface="Arial" panose="020B0604020202020204" pitchFamily="34" charset="0"/>
              <a:buChar char="•"/>
            </a:pPr>
            <a:r>
              <a:rPr lang="en-US" sz="3000" dirty="0" smtClean="0"/>
              <a:t>The </a:t>
            </a:r>
            <a:r>
              <a:rPr lang="en-US" sz="3000" dirty="0"/>
              <a:t>system will tell you the number of times you are able to use each activity. Be sure not to exceed this</a:t>
            </a:r>
            <a:br>
              <a:rPr lang="en-US" sz="3000" dirty="0"/>
            </a:br>
            <a:endParaRPr lang="en-US" sz="3000" dirty="0"/>
          </a:p>
        </p:txBody>
      </p:sp>
    </p:spTree>
    <p:extLst>
      <p:ext uri="{BB962C8B-B14F-4D97-AF65-F5344CB8AC3E}">
        <p14:creationId xmlns:p14="http://schemas.microsoft.com/office/powerpoint/2010/main" val="1831489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Torch Tips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85000" lnSpcReduction="20000"/>
          </a:bodyPr>
          <a:lstStyle/>
          <a:p>
            <a:r>
              <a:rPr lang="en-US" dirty="0" smtClean="0"/>
              <a:t>Activities will be easier to complete if you do so as a </a:t>
            </a:r>
            <a:r>
              <a:rPr lang="en-US" i="1" dirty="0" smtClean="0"/>
              <a:t>chapter</a:t>
            </a:r>
            <a:r>
              <a:rPr lang="en-US" dirty="0" smtClean="0"/>
              <a:t> or with </a:t>
            </a:r>
            <a:r>
              <a:rPr lang="en-US" i="1" dirty="0" smtClean="0"/>
              <a:t>friends</a:t>
            </a:r>
          </a:p>
          <a:p>
            <a:r>
              <a:rPr lang="en-US" dirty="0" smtClean="0"/>
              <a:t>If you record your activities throughout the year, you will be an </a:t>
            </a:r>
            <a:r>
              <a:rPr lang="en-US" b="1" dirty="0" smtClean="0"/>
              <a:t>Ambassador</a:t>
            </a:r>
            <a:r>
              <a:rPr lang="en-US" dirty="0" smtClean="0"/>
              <a:t> by the spring deadline</a:t>
            </a:r>
          </a:p>
          <a:p>
            <a:r>
              <a:rPr lang="en-US" dirty="0" smtClean="0"/>
              <a:t>Go through the Torch Award Handbook at the beginning of the year to decide which activities you will complete</a:t>
            </a:r>
          </a:p>
          <a:p>
            <a:r>
              <a:rPr lang="en-US" dirty="0" smtClean="0"/>
              <a:t>Be proud of not only the Torch Award itself, but the activities you have done to complete it</a:t>
            </a:r>
          </a:p>
          <a:p>
            <a:r>
              <a:rPr lang="en-US" dirty="0" smtClean="0"/>
              <a:t>Check out our </a:t>
            </a:r>
            <a:r>
              <a:rPr lang="en-US" b="1" dirty="0" smtClean="0"/>
              <a:t>Facebook</a:t>
            </a:r>
            <a:r>
              <a:rPr lang="en-US" dirty="0" smtClean="0"/>
              <a:t> and </a:t>
            </a:r>
            <a:r>
              <a:rPr lang="en-US" b="1" dirty="0" smtClean="0"/>
              <a:t>Twitter</a:t>
            </a:r>
            <a:r>
              <a:rPr lang="en-US" dirty="0" smtClean="0"/>
              <a:t> profiles on </a:t>
            </a:r>
            <a:r>
              <a:rPr lang="en-US" b="1" dirty="0" smtClean="0"/>
              <a:t>#</a:t>
            </a:r>
            <a:r>
              <a:rPr lang="en-US" b="1" dirty="0" err="1" smtClean="0"/>
              <a:t>TorchTuesday</a:t>
            </a:r>
            <a:r>
              <a:rPr lang="en-US" b="1" dirty="0" smtClean="0"/>
              <a:t> </a:t>
            </a:r>
            <a:r>
              <a:rPr lang="en-US" dirty="0" smtClean="0"/>
              <a:t>for reminders on how to obtain your Ambassador Award</a:t>
            </a:r>
          </a:p>
          <a:p>
            <a:endParaRPr lang="en-US" dirty="0" smtClean="0"/>
          </a:p>
          <a:p>
            <a:endParaRPr lang="en-US" dirty="0" smtClean="0"/>
          </a:p>
          <a:p>
            <a:pPr marL="0" indent="0">
              <a:buNone/>
            </a:pPr>
            <a:endParaRPr lang="en-US" dirty="0"/>
          </a:p>
        </p:txBody>
      </p:sp>
      <p:pic>
        <p:nvPicPr>
          <p:cNvPr id="4" name="Picture 2" descr="http://www.marcfitt.com/wp-content/uploads/2012/03/WV-District-Logo-w-Facebook-Twitter-461x2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126163"/>
            <a:ext cx="17526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64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228600"/>
            <a:ext cx="8229600" cy="4525963"/>
          </a:xfrm>
        </p:spPr>
        <p:txBody>
          <a:bodyPr>
            <a:normAutofit fontScale="92500"/>
          </a:bodyPr>
          <a:lstStyle/>
          <a:p>
            <a:pPr marL="0" indent="0">
              <a:buNone/>
            </a:pPr>
            <a:r>
              <a:rPr lang="en-US" dirty="0">
                <a:latin typeface="AngsanaUPC" panose="02020603050405020304" pitchFamily="18" charset="-34"/>
                <a:cs typeface="AngsanaUPC" panose="02020603050405020304" pitchFamily="18" charset="-34"/>
              </a:rPr>
              <a:t/>
            </a:r>
            <a:br>
              <a:rPr lang="en-US" dirty="0">
                <a:latin typeface="AngsanaUPC" panose="02020603050405020304" pitchFamily="18" charset="-34"/>
                <a:cs typeface="AngsanaUPC" panose="02020603050405020304" pitchFamily="18" charset="-34"/>
              </a:rPr>
            </a:br>
            <a:r>
              <a:rPr lang="en-US" dirty="0">
                <a:latin typeface="AngsanaUPC" panose="02020603050405020304" pitchFamily="18" charset="-34"/>
                <a:cs typeface="AngsanaUPC" panose="02020603050405020304" pitchFamily="18" charset="-34"/>
              </a:rPr>
              <a:t>"The Torch Awards program is designed to highlight the elite members within this great organization. Through the torch program I proved I was a leader, showed service to my school and community, I used cooperation by working with others, made friendships within my chapter and other BPA members around the United States, gained knowledge of the BPA organization, defined my love, hope, and faith, and displayed patriotism for our country</a:t>
            </a:r>
            <a:r>
              <a:rPr lang="en-US" dirty="0" smtClean="0">
                <a:latin typeface="AngsanaUPC" panose="02020603050405020304" pitchFamily="18" charset="-34"/>
                <a:cs typeface="AngsanaUPC" panose="02020603050405020304" pitchFamily="18" charset="-34"/>
              </a:rPr>
              <a:t>.”</a:t>
            </a:r>
            <a:endParaRPr lang="en-US" dirty="0">
              <a:latin typeface="AngsanaUPC" panose="02020603050405020304" pitchFamily="18" charset="-34"/>
              <a:cs typeface="AngsanaUPC" panose="02020603050405020304" pitchFamily="18" charset="-34"/>
            </a:endParaRPr>
          </a:p>
          <a:p>
            <a:pPr marL="0" indent="0">
              <a:buNone/>
            </a:pPr>
            <a:r>
              <a:rPr lang="en-US" dirty="0" smtClean="0">
                <a:latin typeface="AngsanaUPC" panose="02020603050405020304" pitchFamily="18" charset="-34"/>
                <a:cs typeface="AngsanaUPC" panose="02020603050405020304" pitchFamily="18" charset="-34"/>
              </a:rPr>
              <a:t>				        Kaylee Brandt</a:t>
            </a:r>
          </a:p>
          <a:p>
            <a:pPr marL="0" indent="0">
              <a:buNone/>
            </a:pPr>
            <a:r>
              <a:rPr lang="en-US" dirty="0">
                <a:latin typeface="AngsanaUPC" panose="02020603050405020304" pitchFamily="18" charset="-34"/>
                <a:cs typeface="AngsanaUPC" panose="02020603050405020304" pitchFamily="18" charset="-34"/>
              </a:rPr>
              <a:t>	</a:t>
            </a:r>
            <a:r>
              <a:rPr lang="en-US" dirty="0" smtClean="0">
                <a:latin typeface="AngsanaUPC" panose="02020603050405020304" pitchFamily="18" charset="-34"/>
                <a:cs typeface="AngsanaUPC" panose="02020603050405020304" pitchFamily="18" charset="-34"/>
              </a:rPr>
              <a:t>			2013 Ambassador of the Year.</a:t>
            </a:r>
            <a:endParaRPr lang="en-US"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635787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haroni" panose="02010803020104030203" pitchFamily="2" charset="-79"/>
                <a:cs typeface="Aharoni" panose="02010803020104030203" pitchFamily="2" charset="-79"/>
              </a:rPr>
              <a:t>Objective</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sz="3000" dirty="0" smtClean="0"/>
              <a:t>The Torch Awards is a way to show your involvement in your community and Business Professionals of America</a:t>
            </a:r>
          </a:p>
          <a:p>
            <a:endParaRPr lang="en-US" sz="3000" dirty="0"/>
          </a:p>
          <a:p>
            <a:r>
              <a:rPr lang="en-US" sz="3000" dirty="0" smtClean="0"/>
              <a:t>Earn recognition for all of the things you already stay active with</a:t>
            </a:r>
            <a:endParaRPr lang="en-US" sz="3000" dirty="0"/>
          </a:p>
        </p:txBody>
      </p:sp>
    </p:spTree>
    <p:extLst>
      <p:ext uri="{BB962C8B-B14F-4D97-AF65-F5344CB8AC3E}">
        <p14:creationId xmlns:p14="http://schemas.microsoft.com/office/powerpoint/2010/main" val="3326493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Recognition</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600200"/>
            <a:ext cx="8382000" cy="4876800"/>
          </a:xfrm>
        </p:spPr>
        <p:txBody>
          <a:bodyPr>
            <a:noAutofit/>
          </a:bodyPr>
          <a:lstStyle/>
          <a:p>
            <a:r>
              <a:rPr lang="en-US" sz="3000" dirty="0" smtClean="0"/>
              <a:t>You can be recognized at all or any level of our organization. You do not need to obtain prior awards to be recognized at the National Leadership Conference!</a:t>
            </a:r>
          </a:p>
          <a:p>
            <a:endParaRPr lang="en-US" sz="3000" dirty="0"/>
          </a:p>
          <a:p>
            <a:r>
              <a:rPr lang="en-US" sz="3000" dirty="0" smtClean="0"/>
              <a:t>Local – </a:t>
            </a:r>
            <a:r>
              <a:rPr lang="en-US" sz="3000" b="1" dirty="0" smtClean="0"/>
              <a:t>Executive</a:t>
            </a:r>
            <a:r>
              <a:rPr lang="en-US" sz="3000" dirty="0" smtClean="0"/>
              <a:t> – 10 points per category</a:t>
            </a:r>
          </a:p>
          <a:p>
            <a:r>
              <a:rPr lang="en-US" sz="3000" dirty="0" smtClean="0"/>
              <a:t>Region – </a:t>
            </a:r>
            <a:r>
              <a:rPr lang="en-US" sz="3000" b="1" dirty="0" smtClean="0"/>
              <a:t>Diplomat</a:t>
            </a:r>
            <a:r>
              <a:rPr lang="en-US" sz="3000" dirty="0" smtClean="0"/>
              <a:t> – 30 points per category</a:t>
            </a:r>
          </a:p>
          <a:p>
            <a:r>
              <a:rPr lang="en-US" sz="3000" dirty="0" smtClean="0"/>
              <a:t>State – </a:t>
            </a:r>
            <a:r>
              <a:rPr lang="en-US" sz="3000" b="1" dirty="0" smtClean="0"/>
              <a:t>Statesman</a:t>
            </a:r>
            <a:r>
              <a:rPr lang="en-US" sz="3000" dirty="0" smtClean="0"/>
              <a:t> – 50 points per category</a:t>
            </a:r>
          </a:p>
          <a:p>
            <a:r>
              <a:rPr lang="en-US" sz="3000" dirty="0" smtClean="0"/>
              <a:t>National – </a:t>
            </a:r>
            <a:r>
              <a:rPr lang="en-US" sz="3000" b="1" dirty="0" smtClean="0"/>
              <a:t>Ambassador</a:t>
            </a:r>
            <a:r>
              <a:rPr lang="en-US" sz="3000" dirty="0" smtClean="0"/>
              <a:t> – 70 points per category</a:t>
            </a:r>
            <a:endParaRPr lang="en-US" sz="3000" dirty="0"/>
          </a:p>
        </p:txBody>
      </p:sp>
    </p:spTree>
    <p:extLst>
      <p:ext uri="{BB962C8B-B14F-4D97-AF65-F5344CB8AC3E}">
        <p14:creationId xmlns:p14="http://schemas.microsoft.com/office/powerpoint/2010/main" val="3912921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Earning Points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sz="3000" dirty="0" smtClean="0"/>
              <a:t>Activities will count towards points in 1 of 7 categories</a:t>
            </a:r>
          </a:p>
          <a:p>
            <a:r>
              <a:rPr lang="en-US" sz="3000" dirty="0" smtClean="0"/>
              <a:t>Log points into an online system</a:t>
            </a:r>
          </a:p>
          <a:p>
            <a:r>
              <a:rPr lang="en-US" sz="3000" dirty="0" smtClean="0"/>
              <a:t>Simple activities that you may already be completing will earn you points</a:t>
            </a:r>
          </a:p>
          <a:p>
            <a:pPr marL="0" indent="0">
              <a:buNone/>
            </a:pPr>
            <a:r>
              <a:rPr lang="en-US" dirty="0"/>
              <a:t>	</a:t>
            </a:r>
          </a:p>
        </p:txBody>
      </p:sp>
      <p:sp>
        <p:nvSpPr>
          <p:cNvPr id="4" name="TextBox 3"/>
          <p:cNvSpPr txBox="1"/>
          <p:nvPr/>
        </p:nvSpPr>
        <p:spPr>
          <a:xfrm>
            <a:off x="1295400" y="4371837"/>
            <a:ext cx="7543800" cy="1754326"/>
          </a:xfrm>
          <a:prstGeom prst="rect">
            <a:avLst/>
          </a:prstGeom>
          <a:noFill/>
        </p:spPr>
        <p:txBody>
          <a:bodyPr wrap="square" rtlCol="0">
            <a:spAutoFit/>
          </a:bodyPr>
          <a:lstStyle/>
          <a:p>
            <a:pPr marL="285750" indent="-285750">
              <a:buFont typeface="Wingdings" pitchFamily="2" charset="2"/>
              <a:buChar char="Ø"/>
            </a:pPr>
            <a:r>
              <a:rPr lang="en-US" dirty="0" smtClean="0"/>
              <a:t>Attending Church</a:t>
            </a:r>
          </a:p>
          <a:p>
            <a:pPr marL="285750" indent="-285750">
              <a:buFont typeface="Wingdings" pitchFamily="2" charset="2"/>
              <a:buChar char="Ø"/>
            </a:pPr>
            <a:r>
              <a:rPr lang="en-US" dirty="0" smtClean="0"/>
              <a:t>Participating in 4H</a:t>
            </a:r>
          </a:p>
          <a:p>
            <a:pPr marL="285750" indent="-285750">
              <a:buFont typeface="Wingdings" pitchFamily="2" charset="2"/>
              <a:buChar char="Ø"/>
            </a:pPr>
            <a:r>
              <a:rPr lang="en-US" dirty="0" smtClean="0"/>
              <a:t>Going to a parade</a:t>
            </a:r>
          </a:p>
          <a:p>
            <a:pPr marL="285750" indent="-285750">
              <a:buFont typeface="Wingdings" pitchFamily="2" charset="2"/>
              <a:buChar char="Ø"/>
            </a:pPr>
            <a:r>
              <a:rPr lang="en-US" dirty="0" smtClean="0"/>
              <a:t>Leading in the Pledge of Allegiance</a:t>
            </a:r>
            <a:endParaRPr lang="en-US" dirty="0"/>
          </a:p>
          <a:p>
            <a:pPr marL="285750" indent="-285750">
              <a:buFont typeface="Wingdings" pitchFamily="2" charset="2"/>
              <a:buChar char="Ø"/>
            </a:pPr>
            <a:r>
              <a:rPr lang="en-US" dirty="0" smtClean="0"/>
              <a:t>Attending a region conference</a:t>
            </a:r>
          </a:p>
          <a:p>
            <a:pPr marL="285750" indent="-285750">
              <a:buFont typeface="Wingdings" pitchFamily="2" charset="2"/>
              <a:buChar char="Ø"/>
            </a:pPr>
            <a:r>
              <a:rPr lang="en-US" dirty="0" smtClean="0"/>
              <a:t>Donating Blood</a:t>
            </a:r>
            <a:endParaRPr lang="en-US" dirty="0"/>
          </a:p>
        </p:txBody>
      </p:sp>
    </p:spTree>
    <p:extLst>
      <p:ext uri="{BB962C8B-B14F-4D97-AF65-F5344CB8AC3E}">
        <p14:creationId xmlns:p14="http://schemas.microsoft.com/office/powerpoint/2010/main" val="4274198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The Torches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sz="3000" dirty="0" smtClean="0"/>
              <a:t>There are 9 Torches in 7 activity divisions, each of which will need points to obtain an award</a:t>
            </a:r>
            <a:endParaRPr lang="en-US" sz="3000" dirty="0"/>
          </a:p>
        </p:txBody>
      </p:sp>
      <p:sp>
        <p:nvSpPr>
          <p:cNvPr id="5" name="TextBox 4"/>
          <p:cNvSpPr txBox="1"/>
          <p:nvPr/>
        </p:nvSpPr>
        <p:spPr>
          <a:xfrm>
            <a:off x="2590800" y="3048000"/>
            <a:ext cx="6705600" cy="3108543"/>
          </a:xfrm>
          <a:prstGeom prst="rect">
            <a:avLst/>
          </a:prstGeom>
          <a:noFill/>
        </p:spPr>
        <p:txBody>
          <a:bodyPr wrap="square" rtlCol="0">
            <a:spAutoFit/>
          </a:bodyPr>
          <a:lstStyle/>
          <a:p>
            <a:pPr marL="285750" indent="-285750">
              <a:buFont typeface="Arial" pitchFamily="34" charset="0"/>
              <a:buChar char="•"/>
            </a:pPr>
            <a:r>
              <a:rPr lang="en-US" sz="2800" i="1" dirty="0" smtClean="0"/>
              <a:t>Leadership</a:t>
            </a:r>
          </a:p>
          <a:p>
            <a:pPr marL="285750" indent="-285750">
              <a:buFont typeface="Arial" pitchFamily="34" charset="0"/>
              <a:buChar char="•"/>
            </a:pPr>
            <a:r>
              <a:rPr lang="en-US" sz="2800" i="1" dirty="0" smtClean="0"/>
              <a:t>Service</a:t>
            </a:r>
          </a:p>
          <a:p>
            <a:pPr marL="285750" indent="-285750">
              <a:buFont typeface="Arial" pitchFamily="34" charset="0"/>
              <a:buChar char="•"/>
            </a:pPr>
            <a:r>
              <a:rPr lang="en-US" sz="2800" i="1" dirty="0" smtClean="0"/>
              <a:t>Cooperation</a:t>
            </a:r>
          </a:p>
          <a:p>
            <a:pPr marL="285750" indent="-285750">
              <a:buFont typeface="Arial" pitchFamily="34" charset="0"/>
              <a:buChar char="•"/>
            </a:pPr>
            <a:r>
              <a:rPr lang="en-US" sz="2800" i="1" dirty="0" smtClean="0"/>
              <a:t>Knowledge</a:t>
            </a:r>
          </a:p>
          <a:p>
            <a:pPr marL="285750" indent="-285750">
              <a:buFont typeface="Arial" pitchFamily="34" charset="0"/>
              <a:buChar char="•"/>
            </a:pPr>
            <a:r>
              <a:rPr lang="en-US" sz="2800" i="1" dirty="0" smtClean="0"/>
              <a:t>Friendship</a:t>
            </a:r>
          </a:p>
          <a:p>
            <a:pPr marL="285750" indent="-285750">
              <a:buFont typeface="Arial" pitchFamily="34" charset="0"/>
              <a:buChar char="•"/>
            </a:pPr>
            <a:r>
              <a:rPr lang="en-US" sz="2800" i="1" dirty="0" smtClean="0"/>
              <a:t>Love, Hope, Faith</a:t>
            </a:r>
          </a:p>
          <a:p>
            <a:pPr marL="285750" indent="-285750">
              <a:buFont typeface="Arial" pitchFamily="34" charset="0"/>
              <a:buChar char="•"/>
            </a:pPr>
            <a:r>
              <a:rPr lang="en-US" sz="2800" i="1" dirty="0" smtClean="0"/>
              <a:t>Patriotism</a:t>
            </a:r>
            <a:endParaRPr lang="en-US" sz="2800" i="1" dirty="0"/>
          </a:p>
        </p:txBody>
      </p:sp>
    </p:spTree>
    <p:extLst>
      <p:ext uri="{BB962C8B-B14F-4D97-AF65-F5344CB8AC3E}">
        <p14:creationId xmlns:p14="http://schemas.microsoft.com/office/powerpoint/2010/main" val="307430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4091"/>
            <a:ext cx="8229600" cy="1143000"/>
          </a:xfrm>
        </p:spPr>
        <p:txBody>
          <a:bodyPr>
            <a:normAutofit/>
          </a:bodyPr>
          <a:lstStyle/>
          <a:p>
            <a:r>
              <a:rPr lang="en-US" dirty="0" smtClean="0">
                <a:latin typeface="Aharoni" panose="02010803020104030203" pitchFamily="2" charset="-79"/>
                <a:cs typeface="Aharoni" panose="02010803020104030203" pitchFamily="2" charset="-79"/>
              </a:rPr>
              <a:t>Accessing the Online System</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85800" y="990600"/>
            <a:ext cx="8229600" cy="4525963"/>
          </a:xfrm>
        </p:spPr>
        <p:txBody>
          <a:bodyPr>
            <a:normAutofit/>
          </a:bodyPr>
          <a:lstStyle/>
          <a:p>
            <a:r>
              <a:rPr lang="en-US" sz="2600" dirty="0" smtClean="0"/>
              <a:t>Receive your </a:t>
            </a:r>
            <a:r>
              <a:rPr lang="en-US" sz="2600" i="1" dirty="0" smtClean="0"/>
              <a:t>username</a:t>
            </a:r>
            <a:r>
              <a:rPr lang="en-US" sz="2600" dirty="0" smtClean="0"/>
              <a:t> and </a:t>
            </a:r>
            <a:r>
              <a:rPr lang="en-US" sz="2600" i="1" dirty="0" smtClean="0"/>
              <a:t>password</a:t>
            </a:r>
            <a:r>
              <a:rPr lang="en-US" sz="2600" dirty="0" smtClean="0"/>
              <a:t> from your </a:t>
            </a:r>
            <a:r>
              <a:rPr lang="en-US" sz="2600" i="1" dirty="0" smtClean="0"/>
              <a:t>local advisor- </a:t>
            </a:r>
            <a:r>
              <a:rPr lang="en-US" sz="2600" dirty="0" smtClean="0"/>
              <a:t>they created this when they registered you for membership</a:t>
            </a:r>
          </a:p>
          <a:p>
            <a:r>
              <a:rPr lang="en-US" sz="2600" dirty="0" smtClean="0"/>
              <a:t>Go to </a:t>
            </a:r>
            <a:r>
              <a:rPr lang="en-US" sz="2600" b="1" i="1" dirty="0" smtClean="0">
                <a:hlinkClick r:id="rId2"/>
              </a:rPr>
              <a:t>bpa.org</a:t>
            </a:r>
            <a:r>
              <a:rPr lang="en-US" sz="2600" dirty="0" smtClean="0"/>
              <a:t> and move your mouse over the Service tab</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l="13052" r="2920" b="4684"/>
          <a:stretch/>
        </p:blipFill>
        <p:spPr>
          <a:xfrm>
            <a:off x="1295400" y="3020024"/>
            <a:ext cx="6629400" cy="3783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p:cNvSpPr/>
          <p:nvPr/>
        </p:nvSpPr>
        <p:spPr>
          <a:xfrm>
            <a:off x="3733800" y="3813687"/>
            <a:ext cx="1295400" cy="457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4005370">
            <a:off x="4834712" y="2836865"/>
            <a:ext cx="448816" cy="111064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533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70" y="457200"/>
            <a:ext cx="8229600" cy="1143000"/>
          </a:xfrm>
        </p:spPr>
        <p:txBody>
          <a:bodyPr/>
          <a:lstStyle/>
          <a:p>
            <a:r>
              <a:rPr lang="en-US" dirty="0" smtClean="0">
                <a:latin typeface="Aharoni" panose="02010803020104030203" pitchFamily="2" charset="-79"/>
                <a:cs typeface="Aharoni" panose="02010803020104030203" pitchFamily="2" charset="-79"/>
              </a:rPr>
              <a:t>Your Account</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dirty="0"/>
              <a:t>Go to the left side of the drop down menu under Torch Awards and click on Online </a:t>
            </a:r>
            <a:r>
              <a:rPr lang="en-US" dirty="0" smtClean="0"/>
              <a:t>System</a:t>
            </a:r>
          </a:p>
          <a:p>
            <a:endParaRPr lang="en-US" dirty="0" smtClean="0"/>
          </a:p>
          <a:p>
            <a:pPr marL="0" indent="0">
              <a:buNone/>
            </a:pPr>
            <a:endParaRPr lang="en-US" dirty="0"/>
          </a:p>
          <a:p>
            <a:pPr marL="0" indent="0">
              <a:buNone/>
            </a:pPr>
            <a:endParaRPr lang="en-US" dirty="0"/>
          </a:p>
        </p:txBody>
      </p:sp>
      <p:pic>
        <p:nvPicPr>
          <p:cNvPr id="5" name="Content Placeholder 3"/>
          <p:cNvPicPr>
            <a:picLocks noChangeAspect="1"/>
          </p:cNvPicPr>
          <p:nvPr/>
        </p:nvPicPr>
        <p:blipFill rotWithShape="1">
          <a:blip r:embed="rId2"/>
          <a:srcRect l="12922" t="26046" r="52114" b="7400"/>
          <a:stretch/>
        </p:blipFill>
        <p:spPr>
          <a:xfrm>
            <a:off x="1100635" y="3124200"/>
            <a:ext cx="6942730" cy="3733800"/>
          </a:xfrm>
          <a:prstGeom prst="rect">
            <a:avLst/>
          </a:prstGeom>
          <a:noFill/>
          <a:ln>
            <a:noFill/>
          </a:ln>
        </p:spPr>
      </p:pic>
      <p:sp>
        <p:nvSpPr>
          <p:cNvPr id="6" name="Oval 5"/>
          <p:cNvSpPr/>
          <p:nvPr/>
        </p:nvSpPr>
        <p:spPr>
          <a:xfrm>
            <a:off x="3358059" y="3941086"/>
            <a:ext cx="1905000" cy="2286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9196179">
            <a:off x="5457363" y="3839611"/>
            <a:ext cx="304800" cy="267494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22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328778"/>
            <a:ext cx="8229600" cy="4525963"/>
          </a:xfrm>
        </p:spPr>
        <p:txBody>
          <a:bodyPr>
            <a:normAutofit/>
          </a:bodyPr>
          <a:lstStyle/>
          <a:p>
            <a:r>
              <a:rPr lang="en-US" sz="3000" dirty="0"/>
              <a:t>After clicking online system, you will enter your username and password in the two </a:t>
            </a:r>
            <a:r>
              <a:rPr lang="en-US" sz="3000" dirty="0" smtClean="0"/>
              <a:t>tabs</a:t>
            </a:r>
          </a:p>
          <a:p>
            <a:pPr marL="0" indent="0">
              <a:buNone/>
            </a:pPr>
            <a:endParaRPr lang="en-US" sz="3000" dirty="0"/>
          </a:p>
          <a:p>
            <a:pPr marL="0" indent="0">
              <a:buNone/>
            </a:pPr>
            <a:endParaRPr lang="en-US" sz="3000" dirty="0"/>
          </a:p>
        </p:txBody>
      </p:sp>
      <p:pic>
        <p:nvPicPr>
          <p:cNvPr id="5" name="Content Placeholder 3"/>
          <p:cNvPicPr>
            <a:picLocks noChangeAspect="1"/>
          </p:cNvPicPr>
          <p:nvPr/>
        </p:nvPicPr>
        <p:blipFill rotWithShape="1">
          <a:blip r:embed="rId2"/>
          <a:srcRect l="1725" t="11785" r="38908" b="30794"/>
          <a:stretch/>
        </p:blipFill>
        <p:spPr>
          <a:xfrm>
            <a:off x="76200" y="1981201"/>
            <a:ext cx="9067800" cy="4884820"/>
          </a:xfrm>
          <a:prstGeom prst="rect">
            <a:avLst/>
          </a:prstGeom>
          <a:noFill/>
          <a:ln>
            <a:noFill/>
          </a:ln>
        </p:spPr>
      </p:pic>
      <p:sp>
        <p:nvSpPr>
          <p:cNvPr id="6" name="Oval 5"/>
          <p:cNvSpPr/>
          <p:nvPr/>
        </p:nvSpPr>
        <p:spPr>
          <a:xfrm>
            <a:off x="-76200" y="4724400"/>
            <a:ext cx="3276600" cy="15776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519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0"/>
          <p:cNvPicPr>
            <a:picLocks noGrp="1"/>
          </p:cNvPicPr>
          <p:nvPr>
            <p:ph idx="1"/>
          </p:nvPr>
        </p:nvPicPr>
        <p:blipFill rotWithShape="1">
          <a:blip r:embed="rId2" cstate="print"/>
          <a:srcRect l="705" t="6150" r="68999" b="53303"/>
          <a:stretch/>
        </p:blipFill>
        <p:spPr bwMode="auto">
          <a:xfrm>
            <a:off x="457200" y="2514600"/>
            <a:ext cx="8153400" cy="4327358"/>
          </a:xfrm>
          <a:prstGeom prst="rect">
            <a:avLst/>
          </a:prstGeom>
          <a:noFill/>
          <a:ln>
            <a:noFill/>
          </a:ln>
        </p:spPr>
      </p:pic>
      <p:sp>
        <p:nvSpPr>
          <p:cNvPr id="8" name="Oval 7"/>
          <p:cNvSpPr/>
          <p:nvPr/>
        </p:nvSpPr>
        <p:spPr>
          <a:xfrm>
            <a:off x="1524000" y="5029200"/>
            <a:ext cx="2514600" cy="16764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304800"/>
            <a:ext cx="7696200" cy="1477328"/>
          </a:xfrm>
          <a:prstGeom prst="rect">
            <a:avLst/>
          </a:prstGeom>
          <a:noFill/>
        </p:spPr>
        <p:txBody>
          <a:bodyPr wrap="square" rtlCol="0">
            <a:spAutoFit/>
          </a:bodyPr>
          <a:lstStyle/>
          <a:p>
            <a:pPr marL="285750" indent="-285750">
              <a:buFont typeface="Arial" panose="020B0604020202020204" pitchFamily="34" charset="0"/>
              <a:buChar char="•"/>
            </a:pPr>
            <a:r>
              <a:rPr lang="en-US" sz="3000" dirty="0"/>
              <a:t>At this point, you will be able to explore the different categories and </a:t>
            </a:r>
            <a:r>
              <a:rPr lang="en-US" sz="3000" dirty="0" smtClean="0"/>
              <a:t>activities</a:t>
            </a:r>
            <a:endParaRPr lang="en-US" sz="3000" dirty="0"/>
          </a:p>
          <a:p>
            <a:pPr marL="285750" indent="-285750">
              <a:buFont typeface="Arial" panose="020B0604020202020204" pitchFamily="34" charset="0"/>
              <a:buChar char="•"/>
            </a:pPr>
            <a:r>
              <a:rPr lang="en-US" sz="3000" dirty="0" smtClean="0"/>
              <a:t>Click </a:t>
            </a:r>
            <a:r>
              <a:rPr lang="en-US" sz="3000" dirty="0"/>
              <a:t>a torch category to add a new activity</a:t>
            </a:r>
          </a:p>
        </p:txBody>
      </p:sp>
    </p:spTree>
    <p:extLst>
      <p:ext uri="{BB962C8B-B14F-4D97-AF65-F5344CB8AC3E}">
        <p14:creationId xmlns:p14="http://schemas.microsoft.com/office/powerpoint/2010/main" val="2198237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450</Words>
  <Application>Microsoft Office PowerPoint</Application>
  <PresentationFormat>On-screen Show (4:3)</PresentationFormat>
  <Paragraphs>69</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Aharoni</vt:lpstr>
      <vt:lpstr>AngsanaUPC</vt:lpstr>
      <vt:lpstr>Arial</vt:lpstr>
      <vt:lpstr>Calibri</vt:lpstr>
      <vt:lpstr>Wingdings</vt:lpstr>
      <vt:lpstr>Office Theme</vt:lpstr>
      <vt:lpstr>Torch Award Guidebook</vt:lpstr>
      <vt:lpstr>Objective</vt:lpstr>
      <vt:lpstr>Recognition</vt:lpstr>
      <vt:lpstr>Earning Points</vt:lpstr>
      <vt:lpstr>The Torches</vt:lpstr>
      <vt:lpstr>Accessing the Online System</vt:lpstr>
      <vt:lpstr>Your Account</vt:lpstr>
      <vt:lpstr>PowerPoint Presentation</vt:lpstr>
      <vt:lpstr>PowerPoint Presentation</vt:lpstr>
      <vt:lpstr>PowerPoint Presentation</vt:lpstr>
      <vt:lpstr>PowerPoint Presentation</vt:lpstr>
      <vt:lpstr>Torch Tips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Torch Award Guidebook</dc:title>
  <dc:creator>David54</dc:creator>
  <cp:lastModifiedBy>Joe Wathika</cp:lastModifiedBy>
  <cp:revision>31</cp:revision>
  <dcterms:created xsi:type="dcterms:W3CDTF">2013-08-06T00:34:03Z</dcterms:created>
  <dcterms:modified xsi:type="dcterms:W3CDTF">2013-08-29T20:22:36Z</dcterms:modified>
</cp:coreProperties>
</file>