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C48D595-2B8A-4AC2-B472-75DE3B98D215}" type="datetimeFigureOut">
              <a:rPr lang="en-US" smtClean="0"/>
              <a:t>4/13/2015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CBDDD4A-A917-438B-9707-8CBF5BAD60F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48D595-2B8A-4AC2-B472-75DE3B98D21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DDD4A-A917-438B-9707-8CBF5BAD60F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CBDDD4A-A917-438B-9707-8CBF5BAD60F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48D595-2B8A-4AC2-B472-75DE3B98D21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C48D595-2B8A-4AC2-B472-75DE3B98D215}"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CBDDD4A-A917-438B-9707-8CBF5BAD60F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C48D595-2B8A-4AC2-B472-75DE3B98D215}" type="datetimeFigureOut">
              <a:rPr lang="en-US" smtClean="0"/>
              <a:t>4/13/2015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CBDDD4A-A917-438B-9707-8CBF5BAD60F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C48D595-2B8A-4AC2-B472-75DE3B98D215}"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DDD4A-A917-438B-9707-8CBF5BAD60F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C48D595-2B8A-4AC2-B472-75DE3B98D215}" type="datetimeFigureOut">
              <a:rPr lang="en-US" smtClean="0"/>
              <a:t>4/13/2015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CBDDD4A-A917-438B-9707-8CBF5BAD60F6}"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48D595-2B8A-4AC2-B472-75DE3B98D215}" type="datetimeFigureOut">
              <a:rPr lang="en-US" smtClean="0"/>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CBDDD4A-A917-438B-9707-8CBF5BAD60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C48D595-2B8A-4AC2-B472-75DE3B98D215}" type="datetimeFigureOut">
              <a:rPr lang="en-US" smtClean="0"/>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CBDDD4A-A917-438B-9707-8CBF5BAD60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CBDDD4A-A917-438B-9707-8CBF5BAD60F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C48D595-2B8A-4AC2-B472-75DE3B98D215}" type="datetimeFigureOut">
              <a:rPr lang="en-US" smtClean="0"/>
              <a:t>4/13/2015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CBDDD4A-A917-438B-9707-8CBF5BAD60F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C48D595-2B8A-4AC2-B472-75DE3B98D215}" type="datetimeFigureOut">
              <a:rPr lang="en-US" smtClean="0"/>
              <a:t>4/13/2015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C48D595-2B8A-4AC2-B472-75DE3B98D215}" type="datetimeFigureOut">
              <a:rPr lang="en-US" smtClean="0"/>
              <a:t>4/13/2015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CBDDD4A-A917-438B-9707-8CBF5BAD60F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676400"/>
            <a:ext cx="7772400" cy="1200329"/>
          </a:xfrm>
          <a:prstGeom prst="rect">
            <a:avLst/>
          </a:prstGeom>
        </p:spPr>
        <p:txBody>
          <a:bodyPr wrap="square">
            <a:spAutoFit/>
          </a:bodyPr>
          <a:lstStyle/>
          <a:p>
            <a:pPr algn="ctr"/>
            <a:endParaRPr lang="en-US" sz="2400" dirty="0"/>
          </a:p>
          <a:p>
            <a:pPr algn="ctr"/>
            <a:r>
              <a:rPr lang="en-US" sz="2400" dirty="0"/>
              <a:t> </a:t>
            </a:r>
            <a:r>
              <a:rPr lang="en-US" sz="2400" b="1" dirty="0"/>
              <a:t>Capitalize the first word of a sentence and the pronoun I in any location. </a:t>
            </a:r>
            <a:endParaRPr lang="en-US" sz="2400" dirty="0"/>
          </a:p>
        </p:txBody>
      </p:sp>
      <p:sp>
        <p:nvSpPr>
          <p:cNvPr id="5" name="TextBox 4"/>
          <p:cNvSpPr txBox="1"/>
          <p:nvPr/>
        </p:nvSpPr>
        <p:spPr>
          <a:xfrm>
            <a:off x="1524000" y="533399"/>
            <a:ext cx="6553200" cy="646331"/>
          </a:xfrm>
          <a:prstGeom prst="rect">
            <a:avLst/>
          </a:prstGeom>
          <a:noFill/>
        </p:spPr>
        <p:txBody>
          <a:bodyPr wrap="square" rtlCol="0">
            <a:spAutoFit/>
          </a:bodyPr>
          <a:lstStyle/>
          <a:p>
            <a:pPr algn="ctr"/>
            <a:r>
              <a:rPr lang="en-US" sz="3600" b="1" dirty="0" smtClean="0"/>
              <a:t>Capitalization</a:t>
            </a:r>
            <a:endParaRPr lang="en-US" sz="3600" b="1" dirty="0"/>
          </a:p>
        </p:txBody>
      </p:sp>
      <p:sp>
        <p:nvSpPr>
          <p:cNvPr id="6" name="TextBox 5"/>
          <p:cNvSpPr txBox="1"/>
          <p:nvPr/>
        </p:nvSpPr>
        <p:spPr>
          <a:xfrm>
            <a:off x="838200" y="3581400"/>
            <a:ext cx="7924800" cy="2739211"/>
          </a:xfrm>
          <a:prstGeom prst="rect">
            <a:avLst/>
          </a:prstGeom>
          <a:noFill/>
        </p:spPr>
        <p:txBody>
          <a:bodyPr wrap="square" rtlCol="0">
            <a:spAutoFit/>
          </a:bodyPr>
          <a:lstStyle/>
          <a:p>
            <a:r>
              <a:rPr lang="en-US" sz="2000" dirty="0" smtClean="0"/>
              <a:t>Examples:</a:t>
            </a:r>
          </a:p>
          <a:p>
            <a:endParaRPr lang="en-US" sz="2000" dirty="0"/>
          </a:p>
          <a:p>
            <a:r>
              <a:rPr lang="en-US" sz="2000" dirty="0" smtClean="0"/>
              <a:t>The agency bought a computer, and I learned how to use it. </a:t>
            </a:r>
          </a:p>
          <a:p>
            <a:endParaRPr lang="en-US" sz="2000" dirty="0" smtClean="0"/>
          </a:p>
          <a:p>
            <a:r>
              <a:rPr lang="en-US" sz="2000" dirty="0"/>
              <a:t>*</a:t>
            </a:r>
            <a:r>
              <a:rPr lang="en-US" sz="2000" dirty="0" smtClean="0"/>
              <a:t>The decision of the council was this: Taxes will be increased. </a:t>
            </a:r>
          </a:p>
          <a:p>
            <a:endParaRPr lang="en-US" sz="2000" dirty="0" smtClean="0"/>
          </a:p>
          <a:p>
            <a:r>
              <a:rPr lang="en-US" sz="1600" dirty="0" smtClean="0"/>
              <a:t>*</a:t>
            </a:r>
            <a:r>
              <a:rPr lang="en-US" sz="1600" b="1" dirty="0" smtClean="0"/>
              <a:t>Note</a:t>
            </a:r>
            <a:r>
              <a:rPr lang="en-US" sz="1600" dirty="0" smtClean="0"/>
              <a:t>: The first word of a main clause following a colon may be capitalized for emphasis. </a:t>
            </a:r>
          </a:p>
          <a:p>
            <a:endParaRPr lang="en-US" sz="2000" dirty="0"/>
          </a:p>
        </p:txBody>
      </p:sp>
    </p:spTree>
    <p:extLst>
      <p:ext uri="{BB962C8B-B14F-4D97-AF65-F5344CB8AC3E}">
        <p14:creationId xmlns:p14="http://schemas.microsoft.com/office/powerpoint/2010/main" val="1049941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305800" cy="3970318"/>
          </a:xfrm>
          <a:prstGeom prst="rect">
            <a:avLst/>
          </a:prstGeom>
        </p:spPr>
        <p:txBody>
          <a:bodyPr wrap="square">
            <a:spAutoFit/>
          </a:bodyPr>
          <a:lstStyle/>
          <a:p>
            <a:pPr algn="ctr"/>
            <a:r>
              <a:rPr lang="en-US" sz="2400" b="1" dirty="0"/>
              <a:t>Capitalize the specific names of the following: </a:t>
            </a:r>
            <a:endParaRPr lang="en-US" sz="2400" b="1" dirty="0" smtClean="0"/>
          </a:p>
          <a:p>
            <a:endParaRPr lang="en-US" sz="2400" dirty="0" smtClean="0"/>
          </a:p>
          <a:p>
            <a:endParaRPr lang="en-US" sz="2400" dirty="0"/>
          </a:p>
          <a:p>
            <a:r>
              <a:rPr lang="en-US" sz="2000" b="1" dirty="0" smtClean="0"/>
              <a:t>Geographical </a:t>
            </a:r>
            <a:r>
              <a:rPr lang="en-US" sz="2000" b="1" dirty="0"/>
              <a:t>sites &amp; places: </a:t>
            </a:r>
            <a:r>
              <a:rPr lang="en-US" sz="2000" dirty="0"/>
              <a:t>Rocky </a:t>
            </a:r>
            <a:r>
              <a:rPr lang="en-US" sz="2000" dirty="0" smtClean="0"/>
              <a:t>Mountains, </a:t>
            </a:r>
            <a:r>
              <a:rPr lang="en-US" sz="2000" dirty="0"/>
              <a:t>Lake </a:t>
            </a:r>
            <a:r>
              <a:rPr lang="en-US" sz="2000" dirty="0" smtClean="0"/>
              <a:t>Superior, Austin</a:t>
            </a:r>
            <a:r>
              <a:rPr lang="en-US" sz="2000" dirty="0"/>
              <a:t>, Texas </a:t>
            </a:r>
          </a:p>
          <a:p>
            <a:r>
              <a:rPr lang="en-US" sz="2000" b="1" dirty="0" smtClean="0"/>
              <a:t>Regions</a:t>
            </a:r>
            <a:r>
              <a:rPr lang="en-US" sz="2000" b="1" dirty="0"/>
              <a:t>: </a:t>
            </a:r>
            <a:r>
              <a:rPr lang="en-US" sz="2000" dirty="0"/>
              <a:t>the </a:t>
            </a:r>
            <a:r>
              <a:rPr lang="en-US" sz="2000" dirty="0" smtClean="0"/>
              <a:t>Midwest, </a:t>
            </a:r>
            <a:r>
              <a:rPr lang="en-US" sz="2000" dirty="0"/>
              <a:t>the </a:t>
            </a:r>
            <a:r>
              <a:rPr lang="en-US" sz="2000" dirty="0" smtClean="0"/>
              <a:t>South, </a:t>
            </a:r>
            <a:r>
              <a:rPr lang="en-US" sz="2000" dirty="0"/>
              <a:t>the Middle East </a:t>
            </a:r>
          </a:p>
          <a:p>
            <a:r>
              <a:rPr lang="en-US" sz="2000" b="1" dirty="0" smtClean="0"/>
              <a:t>Organizations</a:t>
            </a:r>
            <a:r>
              <a:rPr lang="en-US" sz="2000" b="1" dirty="0"/>
              <a:t>: </a:t>
            </a:r>
            <a:r>
              <a:rPr lang="en-US" sz="2000" dirty="0"/>
              <a:t>the United </a:t>
            </a:r>
            <a:r>
              <a:rPr lang="en-US" sz="2000" dirty="0" smtClean="0"/>
              <a:t>Way, </a:t>
            </a:r>
            <a:r>
              <a:rPr lang="en-US" sz="2000" dirty="0"/>
              <a:t>American Red </a:t>
            </a:r>
            <a:r>
              <a:rPr lang="en-US" sz="2000" dirty="0" smtClean="0"/>
              <a:t>Cross, </a:t>
            </a:r>
            <a:r>
              <a:rPr lang="en-US" sz="2000" dirty="0"/>
              <a:t>Salvation Army </a:t>
            </a:r>
          </a:p>
          <a:p>
            <a:r>
              <a:rPr lang="en-US" sz="2000" b="1" dirty="0" smtClean="0"/>
              <a:t>Buildings</a:t>
            </a:r>
            <a:r>
              <a:rPr lang="en-US" sz="2000" b="1" dirty="0"/>
              <a:t>: </a:t>
            </a:r>
            <a:r>
              <a:rPr lang="en-US" sz="2000" dirty="0"/>
              <a:t>Union Baptist </a:t>
            </a:r>
            <a:r>
              <a:rPr lang="en-US" sz="2000" dirty="0" smtClean="0"/>
              <a:t>Church, </a:t>
            </a:r>
            <a:r>
              <a:rPr lang="en-US" sz="2000" dirty="0"/>
              <a:t>Empire State </a:t>
            </a:r>
            <a:r>
              <a:rPr lang="en-US" sz="2000" dirty="0" smtClean="0"/>
              <a:t>Building, Dunbar </a:t>
            </a:r>
            <a:r>
              <a:rPr lang="en-US" sz="2000" dirty="0"/>
              <a:t>High School </a:t>
            </a:r>
          </a:p>
          <a:p>
            <a:r>
              <a:rPr lang="en-US" sz="2000" b="1" dirty="0" smtClean="0"/>
              <a:t>Works </a:t>
            </a:r>
            <a:r>
              <a:rPr lang="en-US" sz="2000" b="1" dirty="0"/>
              <a:t>of engineering: </a:t>
            </a:r>
            <a:r>
              <a:rPr lang="en-US" sz="2000" dirty="0"/>
              <a:t>Hoover </a:t>
            </a:r>
            <a:r>
              <a:rPr lang="en-US" sz="2000" dirty="0" smtClean="0"/>
              <a:t>Dam, </a:t>
            </a:r>
            <a:r>
              <a:rPr lang="en-US" sz="2000" dirty="0"/>
              <a:t>Great Wall of </a:t>
            </a:r>
            <a:r>
              <a:rPr lang="en-US" sz="2000" dirty="0" smtClean="0"/>
              <a:t>China, </a:t>
            </a:r>
            <a:r>
              <a:rPr lang="en-US" sz="2000" dirty="0"/>
              <a:t>Jefferson Memorial </a:t>
            </a:r>
          </a:p>
          <a:p>
            <a:r>
              <a:rPr lang="it-IT" sz="2000" b="1" dirty="0" smtClean="0"/>
              <a:t>State </a:t>
            </a:r>
            <a:r>
              <a:rPr lang="it-IT" sz="2000" b="1" dirty="0"/>
              <a:t>abbreviations: </a:t>
            </a:r>
            <a:r>
              <a:rPr lang="it-IT" sz="2000" dirty="0" smtClean="0"/>
              <a:t>IL, OH, UT, CA, WI, </a:t>
            </a:r>
            <a:r>
              <a:rPr lang="it-IT" sz="2000" dirty="0"/>
              <a:t>MI </a:t>
            </a:r>
            <a:endParaRPr lang="en-US" sz="2000" dirty="0"/>
          </a:p>
        </p:txBody>
      </p:sp>
      <p:sp>
        <p:nvSpPr>
          <p:cNvPr id="3" name="TextBox 2"/>
          <p:cNvSpPr txBox="1"/>
          <p:nvPr/>
        </p:nvSpPr>
        <p:spPr>
          <a:xfrm>
            <a:off x="304800" y="317352"/>
            <a:ext cx="6553200" cy="461665"/>
          </a:xfrm>
          <a:prstGeom prst="rect">
            <a:avLst/>
          </a:prstGeom>
          <a:noFill/>
        </p:spPr>
        <p:txBody>
          <a:bodyPr wrap="square" rtlCol="0">
            <a:spAutoFit/>
          </a:bodyPr>
          <a:lstStyle/>
          <a:p>
            <a:r>
              <a:rPr lang="en-US" sz="2400" b="1" dirty="0" smtClean="0"/>
              <a:t>Capitalization</a:t>
            </a:r>
            <a:endParaRPr lang="en-US" sz="2400" b="1" dirty="0"/>
          </a:p>
        </p:txBody>
      </p:sp>
    </p:spTree>
    <p:extLst>
      <p:ext uri="{BB962C8B-B14F-4D97-AF65-F5344CB8AC3E}">
        <p14:creationId xmlns:p14="http://schemas.microsoft.com/office/powerpoint/2010/main" val="449698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524000"/>
            <a:ext cx="7924800" cy="954107"/>
          </a:xfrm>
          <a:prstGeom prst="rect">
            <a:avLst/>
          </a:prstGeom>
        </p:spPr>
        <p:txBody>
          <a:bodyPr wrap="square">
            <a:spAutoFit/>
          </a:bodyPr>
          <a:lstStyle/>
          <a:p>
            <a:pPr algn="ctr"/>
            <a:r>
              <a:rPr lang="en-US" sz="2800" b="1" dirty="0"/>
              <a:t>Capitalize words based on nationalities or historical background. </a:t>
            </a:r>
            <a:endParaRPr lang="en-US" sz="2800" dirty="0"/>
          </a:p>
        </p:txBody>
      </p:sp>
      <p:sp>
        <p:nvSpPr>
          <p:cNvPr id="3" name="TextBox 2"/>
          <p:cNvSpPr txBox="1"/>
          <p:nvPr/>
        </p:nvSpPr>
        <p:spPr>
          <a:xfrm>
            <a:off x="304800" y="303702"/>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533400" y="3352800"/>
            <a:ext cx="8229600" cy="2246769"/>
          </a:xfrm>
          <a:prstGeom prst="rect">
            <a:avLst/>
          </a:prstGeom>
          <a:noFill/>
        </p:spPr>
        <p:txBody>
          <a:bodyPr wrap="square" rtlCol="0">
            <a:spAutoFit/>
          </a:bodyPr>
          <a:lstStyle/>
          <a:p>
            <a:r>
              <a:rPr lang="es-ES" sz="2800" dirty="0" err="1" smtClean="0"/>
              <a:t>Examples</a:t>
            </a:r>
            <a:r>
              <a:rPr lang="es-ES" sz="2800" dirty="0" smtClean="0"/>
              <a:t>:</a:t>
            </a:r>
          </a:p>
          <a:p>
            <a:endParaRPr lang="es-ES" sz="2800" dirty="0"/>
          </a:p>
          <a:p>
            <a:r>
              <a:rPr lang="es-ES" sz="2800" dirty="0" err="1" smtClean="0"/>
              <a:t>Alaskan</a:t>
            </a:r>
            <a:r>
              <a:rPr lang="es-ES" sz="2800" dirty="0" smtClean="0"/>
              <a:t>, </a:t>
            </a:r>
            <a:r>
              <a:rPr lang="es-ES" sz="2800" dirty="0" err="1" smtClean="0"/>
              <a:t>Canadians</a:t>
            </a:r>
            <a:r>
              <a:rPr lang="es-ES" sz="2800" dirty="0" smtClean="0"/>
              <a:t>, </a:t>
            </a:r>
            <a:r>
              <a:rPr lang="es-ES" sz="2800" dirty="0" err="1" smtClean="0"/>
              <a:t>Mexican</a:t>
            </a:r>
            <a:r>
              <a:rPr lang="es-ES" sz="2800" dirty="0" smtClean="0"/>
              <a:t>, </a:t>
            </a:r>
            <a:r>
              <a:rPr lang="es-ES" sz="2800" dirty="0" err="1" smtClean="0"/>
              <a:t>Chinese</a:t>
            </a:r>
            <a:r>
              <a:rPr lang="es-ES" sz="2800" dirty="0" smtClean="0"/>
              <a:t> </a:t>
            </a:r>
          </a:p>
          <a:p>
            <a:r>
              <a:rPr lang="en-US" sz="2800" dirty="0" smtClean="0"/>
              <a:t>New Yorker, Indian, Midwesterner, Californian </a:t>
            </a:r>
          </a:p>
          <a:p>
            <a:endParaRPr lang="en-US" sz="2800" dirty="0"/>
          </a:p>
        </p:txBody>
      </p:sp>
    </p:spTree>
    <p:extLst>
      <p:ext uri="{BB962C8B-B14F-4D97-AF65-F5344CB8AC3E}">
        <p14:creationId xmlns:p14="http://schemas.microsoft.com/office/powerpoint/2010/main" val="444596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600200"/>
            <a:ext cx="7391400" cy="1384995"/>
          </a:xfrm>
          <a:prstGeom prst="rect">
            <a:avLst/>
          </a:prstGeom>
        </p:spPr>
        <p:txBody>
          <a:bodyPr wrap="square">
            <a:spAutoFit/>
          </a:bodyPr>
          <a:lstStyle/>
          <a:p>
            <a:pPr algn="ctr"/>
            <a:r>
              <a:rPr lang="en-US" sz="2800" b="1" dirty="0"/>
              <a:t>Capitalize the name brand but not the generic product’s name. </a:t>
            </a:r>
            <a:endParaRPr lang="en-US" sz="2800" dirty="0"/>
          </a:p>
          <a:p>
            <a:pPr algn="ctr"/>
            <a:r>
              <a:rPr lang="en-US" sz="2800" dirty="0" smtClean="0"/>
              <a:t>ex. Hostess Twinkies snacks Lava soap</a:t>
            </a:r>
            <a:endParaRPr lang="en-US" sz="2800" dirty="0"/>
          </a:p>
        </p:txBody>
      </p:sp>
      <p:sp>
        <p:nvSpPr>
          <p:cNvPr id="3" name="TextBox 2"/>
          <p:cNvSpPr txBox="1"/>
          <p:nvPr/>
        </p:nvSpPr>
        <p:spPr>
          <a:xfrm>
            <a:off x="457200" y="358295"/>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5" name="TextBox 4"/>
          <p:cNvSpPr txBox="1"/>
          <p:nvPr/>
        </p:nvSpPr>
        <p:spPr>
          <a:xfrm>
            <a:off x="685800" y="3505200"/>
            <a:ext cx="7696200" cy="2677656"/>
          </a:xfrm>
          <a:prstGeom prst="rect">
            <a:avLst/>
          </a:prstGeom>
          <a:noFill/>
        </p:spPr>
        <p:txBody>
          <a:bodyPr wrap="square" rtlCol="0">
            <a:spAutoFit/>
          </a:bodyPr>
          <a:lstStyle/>
          <a:p>
            <a:r>
              <a:rPr lang="en-US" sz="2400" dirty="0" smtClean="0"/>
              <a:t>Examples:</a:t>
            </a:r>
          </a:p>
          <a:p>
            <a:endParaRPr lang="en-US" sz="2400" dirty="0" smtClean="0"/>
          </a:p>
          <a:p>
            <a:r>
              <a:rPr lang="en-US" sz="2400" dirty="0" smtClean="0"/>
              <a:t>Mercedes-Benz automobiles </a:t>
            </a:r>
          </a:p>
          <a:p>
            <a:r>
              <a:rPr lang="en-US" sz="2400" dirty="0" smtClean="0"/>
              <a:t>Reebok tennis shoes </a:t>
            </a:r>
          </a:p>
          <a:p>
            <a:r>
              <a:rPr lang="en-US" sz="2400" dirty="0" smtClean="0"/>
              <a:t>Wonder bread </a:t>
            </a:r>
          </a:p>
          <a:p>
            <a:r>
              <a:rPr lang="en-US" sz="2400" dirty="0" smtClean="0"/>
              <a:t>Apple personal computers </a:t>
            </a:r>
          </a:p>
          <a:p>
            <a:endParaRPr lang="en-US" sz="2400" dirty="0"/>
          </a:p>
        </p:txBody>
      </p:sp>
    </p:spTree>
    <p:extLst>
      <p:ext uri="{BB962C8B-B14F-4D97-AF65-F5344CB8AC3E}">
        <p14:creationId xmlns:p14="http://schemas.microsoft.com/office/powerpoint/2010/main" val="3261757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8001000" cy="1815882"/>
          </a:xfrm>
          <a:prstGeom prst="rect">
            <a:avLst/>
          </a:prstGeom>
        </p:spPr>
        <p:txBody>
          <a:bodyPr wrap="square">
            <a:spAutoFit/>
          </a:bodyPr>
          <a:lstStyle/>
          <a:p>
            <a:pPr algn="ctr"/>
            <a:r>
              <a:rPr lang="en-US" sz="2800" b="1" dirty="0"/>
              <a:t>Capitalize the names of specific courses (usually followed by a number) but not those of general areas of study (except languages). </a:t>
            </a:r>
            <a:endParaRPr lang="en-US" sz="2800" dirty="0"/>
          </a:p>
        </p:txBody>
      </p:sp>
      <p:sp>
        <p:nvSpPr>
          <p:cNvPr id="3" name="TextBox 2"/>
          <p:cNvSpPr txBox="1"/>
          <p:nvPr/>
        </p:nvSpPr>
        <p:spPr>
          <a:xfrm>
            <a:off x="457200" y="317352"/>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5" name="TextBox 4"/>
          <p:cNvSpPr txBox="1"/>
          <p:nvPr/>
        </p:nvSpPr>
        <p:spPr>
          <a:xfrm>
            <a:off x="609600" y="3581400"/>
            <a:ext cx="7848600" cy="2308324"/>
          </a:xfrm>
          <a:prstGeom prst="rect">
            <a:avLst/>
          </a:prstGeom>
          <a:noFill/>
        </p:spPr>
        <p:txBody>
          <a:bodyPr wrap="square" rtlCol="0">
            <a:spAutoFit/>
          </a:bodyPr>
          <a:lstStyle/>
          <a:p>
            <a:r>
              <a:rPr lang="en-US" sz="2400" dirty="0" smtClean="0"/>
              <a:t>Example:</a:t>
            </a:r>
          </a:p>
          <a:p>
            <a:endParaRPr lang="en-US" sz="2400" dirty="0"/>
          </a:p>
          <a:p>
            <a:r>
              <a:rPr lang="en-US" sz="2400" dirty="0" smtClean="0"/>
              <a:t>Joe</a:t>
            </a:r>
            <a:r>
              <a:rPr lang="en-US" sz="2400" dirty="0" smtClean="0"/>
              <a:t>’s academic record includes many business, mathematics, and political science courses</a:t>
            </a:r>
            <a:r>
              <a:rPr lang="en-US" sz="2400" b="1" dirty="0" smtClean="0"/>
              <a:t>; </a:t>
            </a:r>
            <a:r>
              <a:rPr lang="en-US" sz="2400" dirty="0" smtClean="0"/>
              <a:t>he is now studying Spanish and Psychology 267. </a:t>
            </a:r>
          </a:p>
          <a:p>
            <a:endParaRPr lang="en-US" sz="2400" dirty="0"/>
          </a:p>
        </p:txBody>
      </p:sp>
    </p:spTree>
    <p:extLst>
      <p:ext uri="{BB962C8B-B14F-4D97-AF65-F5344CB8AC3E}">
        <p14:creationId xmlns:p14="http://schemas.microsoft.com/office/powerpoint/2010/main" val="2228264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447800"/>
            <a:ext cx="8382000" cy="4154984"/>
          </a:xfrm>
          <a:prstGeom prst="rect">
            <a:avLst/>
          </a:prstGeom>
        </p:spPr>
        <p:txBody>
          <a:bodyPr wrap="square">
            <a:spAutoFit/>
          </a:bodyPr>
          <a:lstStyle/>
          <a:p>
            <a:pPr algn="ctr"/>
            <a:r>
              <a:rPr lang="en-US" sz="2400" b="1" dirty="0"/>
              <a:t>Below is a list of </a:t>
            </a:r>
            <a:r>
              <a:rPr lang="en-US" sz="2400" b="1" u="sng" dirty="0"/>
              <a:t>some </a:t>
            </a:r>
            <a:r>
              <a:rPr lang="en-US" sz="2400" b="1" dirty="0"/>
              <a:t>words that should NOT be capitalized. </a:t>
            </a:r>
            <a:endParaRPr lang="en-US" sz="2400" dirty="0"/>
          </a:p>
          <a:p>
            <a:endParaRPr lang="en-US" sz="2400" dirty="0" smtClean="0"/>
          </a:p>
          <a:p>
            <a:r>
              <a:rPr lang="en-US" sz="2400" b="1" dirty="0"/>
              <a:t>T</a:t>
            </a:r>
            <a:r>
              <a:rPr lang="en-US" sz="2400" b="1" dirty="0" smtClean="0"/>
              <a:t>rees</a:t>
            </a:r>
            <a:r>
              <a:rPr lang="en-US" sz="2400" b="1" dirty="0"/>
              <a:t>: </a:t>
            </a:r>
            <a:r>
              <a:rPr lang="en-US" sz="2400" dirty="0" smtClean="0"/>
              <a:t>redwood, oak, </a:t>
            </a:r>
            <a:r>
              <a:rPr lang="en-US" sz="2400" dirty="0"/>
              <a:t>willow </a:t>
            </a:r>
          </a:p>
          <a:p>
            <a:r>
              <a:rPr lang="en-US" sz="2400" b="1" dirty="0" smtClean="0"/>
              <a:t>Flowers</a:t>
            </a:r>
            <a:r>
              <a:rPr lang="en-US" sz="2400" b="1" dirty="0"/>
              <a:t>: </a:t>
            </a:r>
            <a:r>
              <a:rPr lang="en-US" sz="2400" dirty="0" smtClean="0"/>
              <a:t>daffodil, rose, </a:t>
            </a:r>
            <a:r>
              <a:rPr lang="en-US" sz="2400" dirty="0"/>
              <a:t>tulip </a:t>
            </a:r>
          </a:p>
          <a:p>
            <a:r>
              <a:rPr lang="en-US" sz="2400" b="1" dirty="0" smtClean="0"/>
              <a:t>Diseases/illnesses</a:t>
            </a:r>
            <a:r>
              <a:rPr lang="en-US" sz="2400" b="1" dirty="0"/>
              <a:t>: </a:t>
            </a:r>
            <a:r>
              <a:rPr lang="en-US" sz="2400" dirty="0" smtClean="0"/>
              <a:t>cancer, measles, </a:t>
            </a:r>
            <a:r>
              <a:rPr lang="en-US" sz="2400" dirty="0"/>
              <a:t>appendicitis </a:t>
            </a:r>
          </a:p>
          <a:p>
            <a:r>
              <a:rPr lang="en-US" sz="2400" b="1" dirty="0" smtClean="0"/>
              <a:t>Titles </a:t>
            </a:r>
            <a:r>
              <a:rPr lang="en-US" sz="2400" b="1" dirty="0"/>
              <a:t>following a pronoun/article: </a:t>
            </a:r>
            <a:r>
              <a:rPr lang="en-US" sz="2400" dirty="0"/>
              <a:t>my </a:t>
            </a:r>
            <a:r>
              <a:rPr lang="en-US" sz="2400" dirty="0" smtClean="0"/>
              <a:t>mom, </a:t>
            </a:r>
            <a:r>
              <a:rPr lang="en-US" sz="2400" dirty="0"/>
              <a:t>our </a:t>
            </a:r>
            <a:r>
              <a:rPr lang="en-US" sz="2400" dirty="0" smtClean="0"/>
              <a:t>doctor, </a:t>
            </a:r>
            <a:r>
              <a:rPr lang="en-US" sz="2400" dirty="0"/>
              <a:t>the judge </a:t>
            </a:r>
          </a:p>
          <a:p>
            <a:r>
              <a:rPr lang="en-US" sz="2400" b="1" dirty="0" smtClean="0"/>
              <a:t>Seasons</a:t>
            </a:r>
            <a:r>
              <a:rPr lang="en-US" sz="2400" b="1" dirty="0"/>
              <a:t>: </a:t>
            </a:r>
            <a:r>
              <a:rPr lang="en-US" sz="2400" dirty="0" smtClean="0"/>
              <a:t>fall, winter, </a:t>
            </a:r>
            <a:r>
              <a:rPr lang="en-US" sz="2400" dirty="0"/>
              <a:t>spring </a:t>
            </a:r>
          </a:p>
          <a:p>
            <a:r>
              <a:rPr lang="en-US" sz="2400" b="1" dirty="0" smtClean="0"/>
              <a:t>Directions</a:t>
            </a:r>
            <a:r>
              <a:rPr lang="en-US" sz="2400" b="1" dirty="0"/>
              <a:t>: </a:t>
            </a:r>
            <a:r>
              <a:rPr lang="en-US" sz="2400" dirty="0"/>
              <a:t>north on Interstate </a:t>
            </a:r>
            <a:r>
              <a:rPr lang="en-US" sz="2400" dirty="0" smtClean="0"/>
              <a:t>75, </a:t>
            </a:r>
            <a:r>
              <a:rPr lang="en-US" sz="2400" dirty="0"/>
              <a:t>rain from the </a:t>
            </a:r>
            <a:r>
              <a:rPr lang="en-US" sz="2400" dirty="0" smtClean="0"/>
              <a:t>west, </a:t>
            </a:r>
            <a:r>
              <a:rPr lang="en-US" sz="2400" dirty="0"/>
              <a:t>southerly winds </a:t>
            </a:r>
          </a:p>
        </p:txBody>
      </p:sp>
      <p:sp>
        <p:nvSpPr>
          <p:cNvPr id="3" name="TextBox 2"/>
          <p:cNvSpPr txBox="1"/>
          <p:nvPr/>
        </p:nvSpPr>
        <p:spPr>
          <a:xfrm>
            <a:off x="304800" y="260486"/>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6461077" y="6423139"/>
            <a:ext cx="2362200" cy="261610"/>
          </a:xfrm>
          <a:prstGeom prst="rect">
            <a:avLst/>
          </a:prstGeom>
          <a:noFill/>
        </p:spPr>
        <p:txBody>
          <a:bodyPr wrap="square" rtlCol="0">
            <a:spAutoFit/>
          </a:bodyPr>
          <a:lstStyle/>
          <a:p>
            <a:pPr algn="r"/>
            <a:r>
              <a:rPr lang="en-US" sz="1100" dirty="0" smtClean="0"/>
              <a:t>Sinclair.edu</a:t>
            </a:r>
            <a:endParaRPr lang="en-US" sz="1100" dirty="0"/>
          </a:p>
        </p:txBody>
      </p:sp>
    </p:spTree>
    <p:extLst>
      <p:ext uri="{BB962C8B-B14F-4D97-AF65-F5344CB8AC3E}">
        <p14:creationId xmlns:p14="http://schemas.microsoft.com/office/powerpoint/2010/main" val="3286257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447800"/>
            <a:ext cx="6934200" cy="1384995"/>
          </a:xfrm>
          <a:prstGeom prst="rect">
            <a:avLst/>
          </a:prstGeom>
        </p:spPr>
        <p:txBody>
          <a:bodyPr wrap="square">
            <a:spAutoFit/>
          </a:bodyPr>
          <a:lstStyle/>
          <a:p>
            <a:pPr algn="ctr"/>
            <a:endParaRPr lang="en-US" sz="2800" dirty="0"/>
          </a:p>
          <a:p>
            <a:pPr algn="ctr"/>
            <a:r>
              <a:rPr lang="en-US" sz="2800" dirty="0"/>
              <a:t> </a:t>
            </a:r>
            <a:r>
              <a:rPr lang="en-US" sz="2800" b="1" dirty="0"/>
              <a:t>Capitalize the first word in a quotation. </a:t>
            </a:r>
            <a:endParaRPr lang="en-US" sz="2800" dirty="0"/>
          </a:p>
        </p:txBody>
      </p:sp>
      <p:sp>
        <p:nvSpPr>
          <p:cNvPr id="3" name="TextBox 2"/>
          <p:cNvSpPr txBox="1"/>
          <p:nvPr/>
        </p:nvSpPr>
        <p:spPr>
          <a:xfrm>
            <a:off x="381000" y="457200"/>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762000" y="3581400"/>
            <a:ext cx="7924800" cy="1938992"/>
          </a:xfrm>
          <a:prstGeom prst="rect">
            <a:avLst/>
          </a:prstGeom>
          <a:noFill/>
        </p:spPr>
        <p:txBody>
          <a:bodyPr wrap="square" rtlCol="0">
            <a:spAutoFit/>
          </a:bodyPr>
          <a:lstStyle/>
          <a:p>
            <a:r>
              <a:rPr lang="en-US" sz="2400" dirty="0" smtClean="0"/>
              <a:t>Examples:</a:t>
            </a:r>
          </a:p>
          <a:p>
            <a:endParaRPr lang="en-US" sz="2400" dirty="0"/>
          </a:p>
          <a:p>
            <a:r>
              <a:rPr lang="en-US" sz="2400" dirty="0" smtClean="0"/>
              <a:t>Mr. Marsh exclaimed, “Let’s do the best we can!” </a:t>
            </a:r>
          </a:p>
          <a:p>
            <a:r>
              <a:rPr lang="en-US" sz="2400" dirty="0" smtClean="0"/>
              <a:t>“Come see me soon,” requested his mom. </a:t>
            </a:r>
          </a:p>
          <a:p>
            <a:endParaRPr lang="en-US" sz="2400" dirty="0"/>
          </a:p>
        </p:txBody>
      </p:sp>
    </p:spTree>
    <p:extLst>
      <p:ext uri="{BB962C8B-B14F-4D97-AF65-F5344CB8AC3E}">
        <p14:creationId xmlns:p14="http://schemas.microsoft.com/office/powerpoint/2010/main" val="1633904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600200"/>
            <a:ext cx="7696200" cy="1569660"/>
          </a:xfrm>
          <a:prstGeom prst="rect">
            <a:avLst/>
          </a:prstGeom>
        </p:spPr>
        <p:txBody>
          <a:bodyPr wrap="square">
            <a:spAutoFit/>
          </a:bodyPr>
          <a:lstStyle/>
          <a:p>
            <a:pPr algn="ctr"/>
            <a:endParaRPr lang="en-US" sz="2400" dirty="0"/>
          </a:p>
          <a:p>
            <a:pPr algn="ctr"/>
            <a:r>
              <a:rPr lang="en-US" sz="2400" dirty="0"/>
              <a:t> </a:t>
            </a:r>
            <a:r>
              <a:rPr lang="en-US" sz="2400" b="1" dirty="0"/>
              <a:t>Capitalize the first word and all titles and nouns in the salutation of a letter and the first word in the complimentary close. </a:t>
            </a:r>
            <a:endParaRPr lang="en-US" sz="2400" dirty="0"/>
          </a:p>
        </p:txBody>
      </p:sp>
      <p:sp>
        <p:nvSpPr>
          <p:cNvPr id="3" name="TextBox 2"/>
          <p:cNvSpPr txBox="1"/>
          <p:nvPr/>
        </p:nvSpPr>
        <p:spPr>
          <a:xfrm>
            <a:off x="277504" y="317350"/>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723900" y="3810000"/>
            <a:ext cx="7924800" cy="2246769"/>
          </a:xfrm>
          <a:prstGeom prst="rect">
            <a:avLst/>
          </a:prstGeom>
          <a:noFill/>
        </p:spPr>
        <p:txBody>
          <a:bodyPr wrap="square" rtlCol="0">
            <a:spAutoFit/>
          </a:bodyPr>
          <a:lstStyle/>
          <a:p>
            <a:r>
              <a:rPr lang="en-US" sz="2000" dirty="0" smtClean="0"/>
              <a:t>Examples:</a:t>
            </a:r>
          </a:p>
          <a:p>
            <a:endParaRPr lang="en-US" sz="2000" dirty="0"/>
          </a:p>
          <a:p>
            <a:r>
              <a:rPr lang="en-US" sz="2000" dirty="0" smtClean="0"/>
              <a:t>Dear Miranda,</a:t>
            </a:r>
          </a:p>
          <a:p>
            <a:endParaRPr lang="en-US" sz="2000" dirty="0" smtClean="0"/>
          </a:p>
          <a:p>
            <a:r>
              <a:rPr lang="en-US" sz="2000" dirty="0" smtClean="0"/>
              <a:t>Sincerely yours, </a:t>
            </a:r>
          </a:p>
          <a:p>
            <a:r>
              <a:rPr lang="en-US" sz="2000" dirty="0" smtClean="0"/>
              <a:t>Very truly yours, </a:t>
            </a:r>
          </a:p>
          <a:p>
            <a:endParaRPr lang="en-US" sz="2000" dirty="0"/>
          </a:p>
        </p:txBody>
      </p:sp>
    </p:spTree>
    <p:extLst>
      <p:ext uri="{BB962C8B-B14F-4D97-AF65-F5344CB8AC3E}">
        <p14:creationId xmlns:p14="http://schemas.microsoft.com/office/powerpoint/2010/main" val="2937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371600"/>
            <a:ext cx="7696200" cy="1569660"/>
          </a:xfrm>
          <a:prstGeom prst="rect">
            <a:avLst/>
          </a:prstGeom>
        </p:spPr>
        <p:txBody>
          <a:bodyPr wrap="square">
            <a:spAutoFit/>
          </a:bodyPr>
          <a:lstStyle/>
          <a:p>
            <a:pPr algn="ctr"/>
            <a:endParaRPr lang="en-US" sz="2400" dirty="0"/>
          </a:p>
          <a:p>
            <a:pPr algn="ctr"/>
            <a:r>
              <a:rPr lang="en-US" sz="2400" dirty="0"/>
              <a:t> </a:t>
            </a:r>
            <a:r>
              <a:rPr lang="en-US" sz="2400" b="1" dirty="0"/>
              <a:t>Capitalize the names of the days of the week, special days (holidays), months of the year, historic events, and eras. </a:t>
            </a:r>
            <a:endParaRPr lang="en-US" sz="2400" dirty="0"/>
          </a:p>
        </p:txBody>
      </p:sp>
      <p:sp>
        <p:nvSpPr>
          <p:cNvPr id="3" name="TextBox 2"/>
          <p:cNvSpPr txBox="1"/>
          <p:nvPr/>
        </p:nvSpPr>
        <p:spPr>
          <a:xfrm>
            <a:off x="352567" y="344648"/>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685800" y="3429000"/>
            <a:ext cx="7848600" cy="1938992"/>
          </a:xfrm>
          <a:prstGeom prst="rect">
            <a:avLst/>
          </a:prstGeom>
          <a:noFill/>
        </p:spPr>
        <p:txBody>
          <a:bodyPr wrap="square" rtlCol="0">
            <a:spAutoFit/>
          </a:bodyPr>
          <a:lstStyle/>
          <a:p>
            <a:r>
              <a:rPr lang="en-US" sz="2400" dirty="0" smtClean="0"/>
              <a:t>Examples:</a:t>
            </a:r>
          </a:p>
          <a:p>
            <a:endParaRPr lang="en-US" sz="2400" dirty="0"/>
          </a:p>
          <a:p>
            <a:r>
              <a:rPr lang="en-US" sz="2400" dirty="0" smtClean="0"/>
              <a:t>Tuesday, Memorial Day, American Revolution, Fourth of July, December, Paleozoic Era </a:t>
            </a:r>
          </a:p>
          <a:p>
            <a:endParaRPr lang="en-US" sz="2400" dirty="0"/>
          </a:p>
        </p:txBody>
      </p:sp>
    </p:spTree>
    <p:extLst>
      <p:ext uri="{BB962C8B-B14F-4D97-AF65-F5344CB8AC3E}">
        <p14:creationId xmlns:p14="http://schemas.microsoft.com/office/powerpoint/2010/main" val="262227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295400"/>
            <a:ext cx="8305800" cy="1631216"/>
          </a:xfrm>
          <a:prstGeom prst="rect">
            <a:avLst/>
          </a:prstGeom>
        </p:spPr>
        <p:txBody>
          <a:bodyPr wrap="square">
            <a:spAutoFit/>
          </a:bodyPr>
          <a:lstStyle/>
          <a:p>
            <a:pPr algn="ctr"/>
            <a:endParaRPr lang="en-US" sz="2000" dirty="0"/>
          </a:p>
          <a:p>
            <a:pPr algn="ctr"/>
            <a:r>
              <a:rPr lang="en-US" sz="2000" dirty="0"/>
              <a:t> </a:t>
            </a:r>
            <a:r>
              <a:rPr lang="en-US" sz="2000" b="1" dirty="0"/>
              <a:t>Capitalize the first, last, and all other important words in the titles of written works (documents, books, journals, newspapers, reports) and their contents (chapters, sections, articles), works of art and music, and movies. </a:t>
            </a:r>
            <a:endParaRPr lang="en-US" sz="2000" dirty="0"/>
          </a:p>
        </p:txBody>
      </p:sp>
      <p:sp>
        <p:nvSpPr>
          <p:cNvPr id="3" name="TextBox 2"/>
          <p:cNvSpPr txBox="1"/>
          <p:nvPr/>
        </p:nvSpPr>
        <p:spPr>
          <a:xfrm>
            <a:off x="304800" y="317352"/>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838200" y="3429000"/>
            <a:ext cx="7620000" cy="2862322"/>
          </a:xfrm>
          <a:prstGeom prst="rect">
            <a:avLst/>
          </a:prstGeom>
          <a:noFill/>
        </p:spPr>
        <p:txBody>
          <a:bodyPr wrap="square" rtlCol="0">
            <a:spAutoFit/>
          </a:bodyPr>
          <a:lstStyle/>
          <a:p>
            <a:r>
              <a:rPr lang="en-US" dirty="0" smtClean="0"/>
              <a:t>Examples:</a:t>
            </a:r>
          </a:p>
          <a:p>
            <a:endParaRPr lang="en-US" dirty="0" smtClean="0"/>
          </a:p>
          <a:p>
            <a:r>
              <a:rPr lang="en-US" i="1" dirty="0" smtClean="0"/>
              <a:t>The Wealth of Nations</a:t>
            </a:r>
          </a:p>
          <a:p>
            <a:r>
              <a:rPr lang="en-US" i="1" dirty="0" smtClean="0"/>
              <a:t> A Day at the Races </a:t>
            </a:r>
            <a:endParaRPr lang="en-US" dirty="0" smtClean="0"/>
          </a:p>
          <a:p>
            <a:r>
              <a:rPr lang="en-US" dirty="0" smtClean="0"/>
              <a:t>The Declaration of Independence </a:t>
            </a:r>
          </a:p>
          <a:p>
            <a:r>
              <a:rPr lang="en-US" dirty="0" smtClean="0"/>
              <a:t>Whitney Houston’s “The Greatest Love of All” </a:t>
            </a:r>
          </a:p>
          <a:p>
            <a:endParaRPr lang="en-US" dirty="0" smtClean="0"/>
          </a:p>
          <a:p>
            <a:r>
              <a:rPr lang="en-US" dirty="0" smtClean="0"/>
              <a:t>*</a:t>
            </a:r>
            <a:r>
              <a:rPr lang="en-US" b="1" dirty="0" smtClean="0"/>
              <a:t>Note</a:t>
            </a:r>
            <a:r>
              <a:rPr lang="en-US" dirty="0" smtClean="0"/>
              <a:t>: Capitalize articles (a, an, the), conjunctions, or prepositions only when they are the first or last words in a title or subtitle. </a:t>
            </a:r>
          </a:p>
          <a:p>
            <a:endParaRPr lang="en-US" dirty="0"/>
          </a:p>
        </p:txBody>
      </p:sp>
    </p:spTree>
    <p:extLst>
      <p:ext uri="{BB962C8B-B14F-4D97-AF65-F5344CB8AC3E}">
        <p14:creationId xmlns:p14="http://schemas.microsoft.com/office/powerpoint/2010/main" val="248755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8153400" cy="1569660"/>
          </a:xfrm>
          <a:prstGeom prst="rect">
            <a:avLst/>
          </a:prstGeom>
        </p:spPr>
        <p:txBody>
          <a:bodyPr wrap="square">
            <a:spAutoFit/>
          </a:bodyPr>
          <a:lstStyle/>
          <a:p>
            <a:pPr algn="ctr"/>
            <a:endParaRPr lang="en-US" sz="2400" dirty="0"/>
          </a:p>
          <a:p>
            <a:pPr algn="ctr"/>
            <a:r>
              <a:rPr lang="en-US" sz="2400" dirty="0"/>
              <a:t> </a:t>
            </a:r>
            <a:r>
              <a:rPr lang="en-US" sz="2400" b="1" dirty="0"/>
              <a:t>Capitalize nouns and abbreviations referring to parts of a written work only when the reference is followed by a number. </a:t>
            </a:r>
            <a:endParaRPr lang="en-US" sz="2400" dirty="0"/>
          </a:p>
        </p:txBody>
      </p:sp>
      <p:sp>
        <p:nvSpPr>
          <p:cNvPr id="3" name="TextBox 2"/>
          <p:cNvSpPr txBox="1"/>
          <p:nvPr/>
        </p:nvSpPr>
        <p:spPr>
          <a:xfrm>
            <a:off x="329821" y="317352"/>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883693" y="3505200"/>
            <a:ext cx="7467600" cy="2677656"/>
          </a:xfrm>
          <a:prstGeom prst="rect">
            <a:avLst/>
          </a:prstGeom>
          <a:noFill/>
        </p:spPr>
        <p:txBody>
          <a:bodyPr wrap="square" rtlCol="0">
            <a:spAutoFit/>
          </a:bodyPr>
          <a:lstStyle/>
          <a:p>
            <a:r>
              <a:rPr lang="en-US" sz="2400" dirty="0" smtClean="0"/>
              <a:t>Examples:</a:t>
            </a:r>
          </a:p>
          <a:p>
            <a:endParaRPr lang="en-US" sz="2400" dirty="0"/>
          </a:p>
          <a:p>
            <a:r>
              <a:rPr lang="en-US" sz="2400" dirty="0" smtClean="0"/>
              <a:t>Book IX </a:t>
            </a:r>
          </a:p>
          <a:p>
            <a:r>
              <a:rPr lang="en-US" sz="2400" dirty="0" smtClean="0"/>
              <a:t>Chapter 6 </a:t>
            </a:r>
          </a:p>
          <a:p>
            <a:r>
              <a:rPr lang="en-US" sz="2400" dirty="0" smtClean="0"/>
              <a:t>Section 2 </a:t>
            </a:r>
          </a:p>
          <a:p>
            <a:r>
              <a:rPr lang="en-US" sz="2400" dirty="0" smtClean="0"/>
              <a:t>Volume III </a:t>
            </a:r>
          </a:p>
          <a:p>
            <a:endParaRPr lang="en-US" sz="2400" dirty="0"/>
          </a:p>
        </p:txBody>
      </p:sp>
    </p:spTree>
    <p:extLst>
      <p:ext uri="{BB962C8B-B14F-4D97-AF65-F5344CB8AC3E}">
        <p14:creationId xmlns:p14="http://schemas.microsoft.com/office/powerpoint/2010/main" val="75481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295400"/>
            <a:ext cx="7010400" cy="1569660"/>
          </a:xfrm>
          <a:prstGeom prst="rect">
            <a:avLst/>
          </a:prstGeom>
        </p:spPr>
        <p:txBody>
          <a:bodyPr wrap="square">
            <a:spAutoFit/>
          </a:bodyPr>
          <a:lstStyle/>
          <a:p>
            <a:pPr algn="ctr"/>
            <a:endParaRPr lang="en-US" sz="3200" dirty="0"/>
          </a:p>
          <a:p>
            <a:pPr algn="ctr"/>
            <a:r>
              <a:rPr lang="en-US" sz="3200" dirty="0"/>
              <a:t> </a:t>
            </a:r>
            <a:r>
              <a:rPr lang="en-US" sz="3200" b="1" dirty="0"/>
              <a:t>Capitalize words referring to the Deity and a specific religion. </a:t>
            </a:r>
            <a:endParaRPr lang="en-US" sz="3200" dirty="0"/>
          </a:p>
        </p:txBody>
      </p:sp>
      <p:sp>
        <p:nvSpPr>
          <p:cNvPr id="3" name="TextBox 2"/>
          <p:cNvSpPr txBox="1"/>
          <p:nvPr/>
        </p:nvSpPr>
        <p:spPr>
          <a:xfrm>
            <a:off x="381000" y="302567"/>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990600" y="3810000"/>
            <a:ext cx="7239000" cy="1815882"/>
          </a:xfrm>
          <a:prstGeom prst="rect">
            <a:avLst/>
          </a:prstGeom>
          <a:noFill/>
        </p:spPr>
        <p:txBody>
          <a:bodyPr wrap="square" rtlCol="0">
            <a:spAutoFit/>
          </a:bodyPr>
          <a:lstStyle/>
          <a:p>
            <a:r>
              <a:rPr lang="en-US" sz="2800" dirty="0" smtClean="0"/>
              <a:t>Examples:</a:t>
            </a:r>
          </a:p>
          <a:p>
            <a:endParaRPr lang="en-US" sz="2800" dirty="0" smtClean="0"/>
          </a:p>
          <a:p>
            <a:r>
              <a:rPr lang="en-US" sz="2800" dirty="0" smtClean="0"/>
              <a:t> the Creator, Buddhism ,Christian ,Allah </a:t>
            </a:r>
          </a:p>
          <a:p>
            <a:endParaRPr lang="en-US" sz="2800" dirty="0"/>
          </a:p>
        </p:txBody>
      </p:sp>
    </p:spTree>
    <p:extLst>
      <p:ext uri="{BB962C8B-B14F-4D97-AF65-F5344CB8AC3E}">
        <p14:creationId xmlns:p14="http://schemas.microsoft.com/office/powerpoint/2010/main" val="35536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47800"/>
            <a:ext cx="7391400" cy="1815882"/>
          </a:xfrm>
          <a:prstGeom prst="rect">
            <a:avLst/>
          </a:prstGeom>
        </p:spPr>
        <p:txBody>
          <a:bodyPr wrap="square">
            <a:spAutoFit/>
          </a:bodyPr>
          <a:lstStyle/>
          <a:p>
            <a:pPr algn="ctr"/>
            <a:endParaRPr lang="en-US" sz="2800" dirty="0"/>
          </a:p>
          <a:p>
            <a:pPr algn="ctr"/>
            <a:r>
              <a:rPr lang="en-US" sz="2800" dirty="0"/>
              <a:t> </a:t>
            </a:r>
            <a:r>
              <a:rPr lang="en-US" sz="2800" b="1" dirty="0"/>
              <a:t>Capitalize the names of people and words associated with the name (places, diseases, etc.) </a:t>
            </a:r>
            <a:endParaRPr lang="en-US" sz="2800" dirty="0"/>
          </a:p>
        </p:txBody>
      </p:sp>
      <p:sp>
        <p:nvSpPr>
          <p:cNvPr id="3" name="TextBox 2"/>
          <p:cNvSpPr txBox="1"/>
          <p:nvPr/>
        </p:nvSpPr>
        <p:spPr>
          <a:xfrm>
            <a:off x="304800" y="317352"/>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914400" y="3810000"/>
            <a:ext cx="7391400" cy="1938992"/>
          </a:xfrm>
          <a:prstGeom prst="rect">
            <a:avLst/>
          </a:prstGeom>
          <a:noFill/>
        </p:spPr>
        <p:txBody>
          <a:bodyPr wrap="square" rtlCol="0">
            <a:spAutoFit/>
          </a:bodyPr>
          <a:lstStyle/>
          <a:p>
            <a:r>
              <a:rPr lang="en-US" sz="2400" dirty="0" smtClean="0"/>
              <a:t>Examples:</a:t>
            </a:r>
          </a:p>
          <a:p>
            <a:endParaRPr lang="en-US" sz="2400" dirty="0"/>
          </a:p>
          <a:p>
            <a:r>
              <a:rPr lang="en-US" sz="2400" dirty="0" smtClean="0"/>
              <a:t>Hodgkin’s disease </a:t>
            </a:r>
          </a:p>
          <a:p>
            <a:r>
              <a:rPr lang="en-US" sz="2400" dirty="0" smtClean="0"/>
              <a:t>David </a:t>
            </a:r>
            <a:r>
              <a:rPr lang="en-US" sz="2400" dirty="0" err="1" smtClean="0"/>
              <a:t>Ponitz</a:t>
            </a:r>
            <a:r>
              <a:rPr lang="en-US" sz="2400" dirty="0" smtClean="0"/>
              <a:t> Center </a:t>
            </a:r>
          </a:p>
          <a:p>
            <a:endParaRPr lang="en-US" sz="2400" dirty="0"/>
          </a:p>
        </p:txBody>
      </p:sp>
    </p:spTree>
    <p:extLst>
      <p:ext uri="{BB962C8B-B14F-4D97-AF65-F5344CB8AC3E}">
        <p14:creationId xmlns:p14="http://schemas.microsoft.com/office/powerpoint/2010/main" val="1803422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19200"/>
            <a:ext cx="7239000" cy="461665"/>
          </a:xfrm>
          <a:prstGeom prst="rect">
            <a:avLst/>
          </a:prstGeom>
        </p:spPr>
        <p:txBody>
          <a:bodyPr wrap="square">
            <a:spAutoFit/>
          </a:bodyPr>
          <a:lstStyle/>
          <a:p>
            <a:pPr algn="ctr"/>
            <a:r>
              <a:rPr lang="en-US" sz="2400" b="1" dirty="0"/>
              <a:t>Capitalize </a:t>
            </a:r>
            <a:r>
              <a:rPr lang="en-US" sz="2400" b="1" dirty="0" smtClean="0"/>
              <a:t>personal titles </a:t>
            </a:r>
            <a:r>
              <a:rPr lang="en-US" sz="2400" b="1" dirty="0"/>
              <a:t>in three instances: </a:t>
            </a:r>
            <a:endParaRPr lang="en-US" sz="2400" dirty="0"/>
          </a:p>
        </p:txBody>
      </p:sp>
      <p:sp>
        <p:nvSpPr>
          <p:cNvPr id="3" name="TextBox 2"/>
          <p:cNvSpPr txBox="1"/>
          <p:nvPr/>
        </p:nvSpPr>
        <p:spPr>
          <a:xfrm>
            <a:off x="310487" y="303704"/>
            <a:ext cx="6553200" cy="461665"/>
          </a:xfrm>
          <a:prstGeom prst="rect">
            <a:avLst/>
          </a:prstGeom>
          <a:noFill/>
        </p:spPr>
        <p:txBody>
          <a:bodyPr wrap="square" rtlCol="0">
            <a:spAutoFit/>
          </a:bodyPr>
          <a:lstStyle/>
          <a:p>
            <a:r>
              <a:rPr lang="en-US" sz="2400" b="1" dirty="0" smtClean="0"/>
              <a:t>Capitalization</a:t>
            </a:r>
            <a:endParaRPr lang="en-US" sz="2400" b="1" dirty="0"/>
          </a:p>
        </p:txBody>
      </p:sp>
      <p:sp>
        <p:nvSpPr>
          <p:cNvPr id="4" name="TextBox 3"/>
          <p:cNvSpPr txBox="1"/>
          <p:nvPr/>
        </p:nvSpPr>
        <p:spPr>
          <a:xfrm>
            <a:off x="685800" y="2057400"/>
            <a:ext cx="7772400" cy="3693319"/>
          </a:xfrm>
          <a:prstGeom prst="rect">
            <a:avLst/>
          </a:prstGeom>
          <a:noFill/>
        </p:spPr>
        <p:txBody>
          <a:bodyPr wrap="square" rtlCol="0">
            <a:spAutoFit/>
          </a:bodyPr>
          <a:lstStyle/>
          <a:p>
            <a:r>
              <a:rPr lang="en-US" b="1" dirty="0" smtClean="0"/>
              <a:t>1.  </a:t>
            </a:r>
            <a:r>
              <a:rPr lang="en-US" b="1" dirty="0"/>
              <a:t>W</a:t>
            </a:r>
            <a:r>
              <a:rPr lang="en-US" b="1" dirty="0" smtClean="0"/>
              <a:t>hen immediately preceding a name </a:t>
            </a:r>
          </a:p>
          <a:p>
            <a:endParaRPr lang="en-US" dirty="0" smtClean="0"/>
          </a:p>
          <a:p>
            <a:r>
              <a:rPr lang="en-US" dirty="0" smtClean="0"/>
              <a:t>Example:</a:t>
            </a:r>
            <a:r>
              <a:rPr lang="en-US" dirty="0" smtClean="0"/>
              <a:t> Dr. Carl Maxwell , Uncle Don, Sergeant Jackson, President Wilma Dorn</a:t>
            </a:r>
          </a:p>
          <a:p>
            <a:endParaRPr lang="en-US" dirty="0" smtClean="0"/>
          </a:p>
          <a:p>
            <a:r>
              <a:rPr lang="en-US" b="1" dirty="0" smtClean="0"/>
              <a:t>2. A</a:t>
            </a:r>
            <a:r>
              <a:rPr lang="en-US" b="1" dirty="0" smtClean="0"/>
              <a:t>fter a name in an address of typed signature </a:t>
            </a:r>
          </a:p>
          <a:p>
            <a:endParaRPr lang="en-US" dirty="0" smtClean="0"/>
          </a:p>
          <a:p>
            <a:r>
              <a:rPr lang="en-US" dirty="0" smtClean="0"/>
              <a:t>Example: </a:t>
            </a:r>
            <a:r>
              <a:rPr lang="en-US" dirty="0" smtClean="0"/>
              <a:t>Ms. Maria Richards, Director of Personnel</a:t>
            </a:r>
          </a:p>
          <a:p>
            <a:r>
              <a:rPr lang="en-US" dirty="0"/>
              <a:t> </a:t>
            </a:r>
            <a:r>
              <a:rPr lang="en-US" dirty="0" smtClean="0"/>
              <a:t>                </a:t>
            </a:r>
            <a:r>
              <a:rPr lang="en-US" dirty="0" smtClean="0"/>
              <a:t> Marvin J. Feldman, Manager </a:t>
            </a:r>
          </a:p>
          <a:p>
            <a:endParaRPr lang="en-US" dirty="0" smtClean="0"/>
          </a:p>
          <a:p>
            <a:r>
              <a:rPr lang="en-US" b="1" dirty="0" smtClean="0"/>
              <a:t>3. U</a:t>
            </a:r>
            <a:r>
              <a:rPr lang="en-US" b="1" dirty="0" smtClean="0"/>
              <a:t>sed in the place of a person’s name </a:t>
            </a:r>
          </a:p>
          <a:p>
            <a:r>
              <a:rPr lang="en-US" dirty="0" smtClean="0"/>
              <a:t>Example:</a:t>
            </a:r>
            <a:r>
              <a:rPr lang="en-US" dirty="0" smtClean="0"/>
              <a:t> “I understand your decision, Judge,” replied the defendant. </a:t>
            </a:r>
          </a:p>
          <a:p>
            <a:r>
              <a:rPr lang="en-US" dirty="0"/>
              <a:t>	</a:t>
            </a:r>
            <a:r>
              <a:rPr lang="en-US" dirty="0" smtClean="0"/>
              <a:t>    </a:t>
            </a:r>
            <a:r>
              <a:rPr lang="en-US" dirty="0" smtClean="0"/>
              <a:t>I love you, Grandma. </a:t>
            </a:r>
            <a:endParaRPr lang="en-US" dirty="0"/>
          </a:p>
        </p:txBody>
      </p:sp>
    </p:spTree>
    <p:extLst>
      <p:ext uri="{BB962C8B-B14F-4D97-AF65-F5344CB8AC3E}">
        <p14:creationId xmlns:p14="http://schemas.microsoft.com/office/powerpoint/2010/main" val="108770931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9910</TotalTime>
  <Words>723</Words>
  <Application>Microsoft Office PowerPoint</Application>
  <PresentationFormat>On-screen Show (4:3)</PresentationFormat>
  <Paragraphs>119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TCU</dc:creator>
  <cp:lastModifiedBy>TCU</cp:lastModifiedBy>
  <cp:revision>10</cp:revision>
  <dcterms:created xsi:type="dcterms:W3CDTF">2015-04-13T20:30:11Z</dcterms:created>
  <dcterms:modified xsi:type="dcterms:W3CDTF">2015-04-20T17:41:09Z</dcterms:modified>
</cp:coreProperties>
</file>