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4" r:id="rId7"/>
    <p:sldId id="265" r:id="rId8"/>
    <p:sldId id="263" r:id="rId9"/>
    <p:sldId id="261" r:id="rId10"/>
    <p:sldId id="262" r:id="rId11"/>
    <p:sldId id="266" r:id="rId12"/>
    <p:sldId id="267" r:id="rId13"/>
    <p:sldId id="268" r:id="rId14"/>
    <p:sldId id="271"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4749203-0D4F-4700-A9F6-DEBADF913AF5}" type="datetimeFigureOut">
              <a:rPr lang="en-US" smtClean="0"/>
              <a:t>4/13/2015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0453854-7BB8-4313-BBD3-876833F07FDE}"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749203-0D4F-4700-A9F6-DEBADF913AF5}"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53854-7BB8-4313-BBD3-876833F07F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0453854-7BB8-4313-BBD3-876833F07FDE}"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749203-0D4F-4700-A9F6-DEBADF913AF5}"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4749203-0D4F-4700-A9F6-DEBADF913AF5}"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0453854-7BB8-4313-BBD3-876833F07FDE}"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4749203-0D4F-4700-A9F6-DEBADF913AF5}" type="datetimeFigureOut">
              <a:rPr lang="en-US" smtClean="0"/>
              <a:t>4/13/2015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0453854-7BB8-4313-BBD3-876833F07FDE}"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4749203-0D4F-4700-A9F6-DEBADF913AF5}"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53854-7BB8-4313-BBD3-876833F07FDE}"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4749203-0D4F-4700-A9F6-DEBADF913AF5}" type="datetimeFigureOut">
              <a:rPr lang="en-US" smtClean="0"/>
              <a:t>4/13/2015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0453854-7BB8-4313-BBD3-876833F07FDE}"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4749203-0D4F-4700-A9F6-DEBADF913AF5}" type="datetimeFigureOut">
              <a:rPr lang="en-US" smtClean="0"/>
              <a:t>4/13/2015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0453854-7BB8-4313-BBD3-876833F07F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4749203-0D4F-4700-A9F6-DEBADF913AF5}" type="datetimeFigureOut">
              <a:rPr lang="en-US" smtClean="0"/>
              <a:t>4/13/2015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0453854-7BB8-4313-BBD3-876833F07F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0453854-7BB8-4313-BBD3-876833F07FDE}"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4749203-0D4F-4700-A9F6-DEBADF913AF5}" type="datetimeFigureOut">
              <a:rPr lang="en-US" smtClean="0"/>
              <a:t>4/13/2015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0453854-7BB8-4313-BBD3-876833F07FDE}"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4749203-0D4F-4700-A9F6-DEBADF913AF5}" type="datetimeFigureOut">
              <a:rPr lang="en-US" smtClean="0"/>
              <a:t>4/13/2015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4749203-0D4F-4700-A9F6-DEBADF913AF5}" type="datetimeFigureOut">
              <a:rPr lang="en-US" smtClean="0"/>
              <a:t>4/13/2015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0453854-7BB8-4313-BBD3-876833F07FDE}"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905000"/>
            <a:ext cx="7673454" cy="2677656"/>
          </a:xfrm>
          <a:prstGeom prst="rect">
            <a:avLst/>
          </a:prstGeom>
        </p:spPr>
        <p:txBody>
          <a:bodyPr wrap="square">
            <a:spAutoFit/>
          </a:bodyPr>
          <a:lstStyle/>
          <a:p>
            <a:pPr algn="ctr"/>
            <a:endParaRPr lang="en-US" sz="2800" dirty="0"/>
          </a:p>
          <a:p>
            <a:pPr algn="ctr"/>
            <a:r>
              <a:rPr lang="en-US" sz="2800" dirty="0"/>
              <a:t> </a:t>
            </a:r>
            <a:r>
              <a:rPr lang="en-US" sz="2800" b="1" dirty="0"/>
              <a:t>A pronoun </a:t>
            </a:r>
            <a:r>
              <a:rPr lang="en-US" sz="2800" b="1" dirty="0" smtClean="0"/>
              <a:t>should agree </a:t>
            </a:r>
            <a:r>
              <a:rPr lang="en-US" sz="2800" b="1" dirty="0"/>
              <a:t>with its antecedent in number, gender, and person</a:t>
            </a:r>
            <a:r>
              <a:rPr lang="en-US" sz="2800" dirty="0"/>
              <a:t>. If the antecedent is singular, a singular pronoun is required. The plural antecedent requires a plural pronoun. </a:t>
            </a:r>
          </a:p>
        </p:txBody>
      </p:sp>
      <p:sp>
        <p:nvSpPr>
          <p:cNvPr id="5" name="TextBox 4"/>
          <p:cNvSpPr txBox="1"/>
          <p:nvPr/>
        </p:nvSpPr>
        <p:spPr>
          <a:xfrm>
            <a:off x="709684" y="591403"/>
            <a:ext cx="7848600" cy="584775"/>
          </a:xfrm>
          <a:prstGeom prst="rect">
            <a:avLst/>
          </a:prstGeom>
          <a:noFill/>
        </p:spPr>
        <p:txBody>
          <a:bodyPr wrap="square" rtlCol="0">
            <a:spAutoFit/>
          </a:bodyPr>
          <a:lstStyle/>
          <a:p>
            <a:pPr algn="ctr"/>
            <a:r>
              <a:rPr lang="en-US" sz="3200" b="1" dirty="0" smtClean="0"/>
              <a:t>Noun/Pronoun Agreement</a:t>
            </a:r>
            <a:endParaRPr lang="en-US" sz="3200" b="1" dirty="0"/>
          </a:p>
        </p:txBody>
      </p:sp>
    </p:spTree>
    <p:extLst>
      <p:ext uri="{BB962C8B-B14F-4D97-AF65-F5344CB8AC3E}">
        <p14:creationId xmlns:p14="http://schemas.microsoft.com/office/powerpoint/2010/main" val="815635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19200"/>
            <a:ext cx="7924800" cy="1569660"/>
          </a:xfrm>
          <a:prstGeom prst="rect">
            <a:avLst/>
          </a:prstGeom>
        </p:spPr>
        <p:txBody>
          <a:bodyPr wrap="square">
            <a:spAutoFit/>
          </a:bodyPr>
          <a:lstStyle/>
          <a:p>
            <a:endParaRPr lang="en-US" sz="2400" dirty="0"/>
          </a:p>
          <a:p>
            <a:pPr algn="ctr"/>
            <a:r>
              <a:rPr lang="en-US" sz="2400" dirty="0" smtClean="0"/>
              <a:t>Connecting </a:t>
            </a:r>
            <a:r>
              <a:rPr lang="en-US" sz="2400" dirty="0"/>
              <a:t>subjects with "or" or "nor" can require either a singular verb or plural verb</a:t>
            </a:r>
            <a:r>
              <a:rPr lang="en-US" sz="2400" b="1" dirty="0"/>
              <a:t>; </a:t>
            </a:r>
            <a:r>
              <a:rPr lang="en-US" sz="2400" dirty="0"/>
              <a:t>use the subject closer to the verb to decide which form is correct. </a:t>
            </a:r>
          </a:p>
        </p:txBody>
      </p:sp>
      <p:sp>
        <p:nvSpPr>
          <p:cNvPr id="3" name="TextBox 2"/>
          <p:cNvSpPr txBox="1"/>
          <p:nvPr/>
        </p:nvSpPr>
        <p:spPr>
          <a:xfrm>
            <a:off x="1066800" y="466720"/>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609600" y="3035447"/>
            <a:ext cx="8077200" cy="2462213"/>
          </a:xfrm>
          <a:prstGeom prst="rect">
            <a:avLst/>
          </a:prstGeom>
          <a:noFill/>
        </p:spPr>
        <p:txBody>
          <a:bodyPr wrap="square" rtlCol="0">
            <a:spAutoFit/>
          </a:bodyPr>
          <a:lstStyle/>
          <a:p>
            <a:r>
              <a:rPr lang="en-US" sz="2200" dirty="0" smtClean="0"/>
              <a:t>For example: </a:t>
            </a:r>
          </a:p>
          <a:p>
            <a:endParaRPr lang="en-US" sz="2200" dirty="0" smtClean="0"/>
          </a:p>
          <a:p>
            <a:r>
              <a:rPr lang="en-US" sz="2200" dirty="0" smtClean="0"/>
              <a:t>Neither she nor </a:t>
            </a:r>
            <a:r>
              <a:rPr lang="en-US" sz="2200" b="1" dirty="0" smtClean="0"/>
              <a:t>I am </a:t>
            </a:r>
            <a:r>
              <a:rPr lang="en-US" sz="2200" dirty="0" smtClean="0"/>
              <a:t>going.</a:t>
            </a:r>
          </a:p>
          <a:p>
            <a:r>
              <a:rPr lang="en-US" sz="2200" dirty="0" smtClean="0"/>
              <a:t>Neither Jack nor </a:t>
            </a:r>
            <a:r>
              <a:rPr lang="en-US" sz="2200" b="1" dirty="0" smtClean="0"/>
              <a:t>Mary is </a:t>
            </a:r>
            <a:r>
              <a:rPr lang="en-US" sz="2200" dirty="0" smtClean="0"/>
              <a:t>going.</a:t>
            </a:r>
          </a:p>
          <a:p>
            <a:r>
              <a:rPr lang="en-US" sz="2200" dirty="0" smtClean="0"/>
              <a:t>Joe or his </a:t>
            </a:r>
            <a:r>
              <a:rPr lang="en-US" sz="2200" b="1" dirty="0" smtClean="0"/>
              <a:t>brothers are </a:t>
            </a:r>
            <a:r>
              <a:rPr lang="en-US" sz="2200" dirty="0" smtClean="0"/>
              <a:t>on call. </a:t>
            </a:r>
          </a:p>
          <a:p>
            <a:r>
              <a:rPr lang="en-US" sz="2200" dirty="0" smtClean="0"/>
              <a:t>Either Jane, Maria, Anne, Cassandra, or </a:t>
            </a:r>
            <a:r>
              <a:rPr lang="en-US" sz="2200" b="1" dirty="0" smtClean="0"/>
              <a:t>Ann has </a:t>
            </a:r>
            <a:r>
              <a:rPr lang="en-US" sz="2200" dirty="0" smtClean="0"/>
              <a:t>the tickets. </a:t>
            </a:r>
          </a:p>
          <a:p>
            <a:r>
              <a:rPr lang="en-US" sz="2200" dirty="0" smtClean="0"/>
              <a:t>His dog or my </a:t>
            </a:r>
            <a:r>
              <a:rPr lang="en-US" sz="2200" b="1" dirty="0" smtClean="0"/>
              <a:t>cats have </a:t>
            </a:r>
            <a:r>
              <a:rPr lang="en-US" sz="2200" dirty="0" smtClean="0"/>
              <a:t>to go! </a:t>
            </a:r>
            <a:endParaRPr lang="en-US" sz="2200" dirty="0"/>
          </a:p>
        </p:txBody>
      </p:sp>
    </p:spTree>
    <p:extLst>
      <p:ext uri="{BB962C8B-B14F-4D97-AF65-F5344CB8AC3E}">
        <p14:creationId xmlns:p14="http://schemas.microsoft.com/office/powerpoint/2010/main" val="2843089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90600"/>
            <a:ext cx="8534400" cy="1938992"/>
          </a:xfrm>
          <a:prstGeom prst="rect">
            <a:avLst/>
          </a:prstGeom>
        </p:spPr>
        <p:txBody>
          <a:bodyPr wrap="square">
            <a:spAutoFit/>
          </a:bodyPr>
          <a:lstStyle/>
          <a:p>
            <a:pPr algn="ctr"/>
            <a:r>
              <a:rPr lang="en-US" sz="2000" dirty="0"/>
              <a:t>The words "here" and "there" are not used as subjects. When they start a sentence, you must look elsewhere for the subject. Also, you must be careful to find the correct subject when dealing with questions because the subject will often not be the first word of the question. </a:t>
            </a:r>
            <a:endParaRPr lang="en-US" sz="2000" dirty="0" smtClean="0"/>
          </a:p>
          <a:p>
            <a:endParaRPr lang="en-US" sz="2000" dirty="0"/>
          </a:p>
          <a:p>
            <a:r>
              <a:rPr lang="en-US" sz="2000" dirty="0" smtClean="0"/>
              <a:t>Study </a:t>
            </a:r>
            <a:r>
              <a:rPr lang="en-US" sz="2000" dirty="0"/>
              <a:t>the following (subjects are underlined): </a:t>
            </a:r>
          </a:p>
        </p:txBody>
      </p:sp>
      <p:sp>
        <p:nvSpPr>
          <p:cNvPr id="3" name="TextBox 2"/>
          <p:cNvSpPr txBox="1"/>
          <p:nvPr/>
        </p:nvSpPr>
        <p:spPr>
          <a:xfrm>
            <a:off x="914400" y="427630"/>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762000" y="3505200"/>
            <a:ext cx="7696200" cy="2246769"/>
          </a:xfrm>
          <a:prstGeom prst="rect">
            <a:avLst/>
          </a:prstGeom>
          <a:noFill/>
        </p:spPr>
        <p:txBody>
          <a:bodyPr wrap="square" rtlCol="0">
            <a:spAutoFit/>
          </a:bodyPr>
          <a:lstStyle/>
          <a:p>
            <a:r>
              <a:rPr lang="en-US" sz="2000" dirty="0" smtClean="0"/>
              <a:t>There </a:t>
            </a:r>
            <a:r>
              <a:rPr lang="en-US" sz="2000" b="1" dirty="0" smtClean="0"/>
              <a:t>go </a:t>
            </a:r>
            <a:r>
              <a:rPr lang="en-US" sz="2000" dirty="0" smtClean="0"/>
              <a:t>my two best </a:t>
            </a:r>
            <a:r>
              <a:rPr lang="en-US" sz="2000" b="1" u="sng" dirty="0" smtClean="0"/>
              <a:t>friends</a:t>
            </a:r>
            <a:r>
              <a:rPr lang="en-US" sz="2000" dirty="0" smtClean="0"/>
              <a:t>. </a:t>
            </a:r>
          </a:p>
          <a:p>
            <a:r>
              <a:rPr lang="en-US" sz="2000" dirty="0" smtClean="0"/>
              <a:t>Where </a:t>
            </a:r>
            <a:r>
              <a:rPr lang="en-US" sz="2000" b="1" dirty="0" smtClean="0"/>
              <a:t>has </a:t>
            </a:r>
            <a:r>
              <a:rPr lang="en-US" sz="2000" b="1" u="sng" dirty="0" smtClean="0"/>
              <a:t>she </a:t>
            </a:r>
            <a:r>
              <a:rPr lang="en-US" sz="2000" dirty="0" smtClean="0"/>
              <a:t>gone? </a:t>
            </a:r>
          </a:p>
          <a:p>
            <a:r>
              <a:rPr lang="en-US" sz="2000" dirty="0" smtClean="0"/>
              <a:t>Here </a:t>
            </a:r>
            <a:r>
              <a:rPr lang="en-US" sz="2000" b="1" dirty="0" smtClean="0"/>
              <a:t>is </a:t>
            </a:r>
            <a:r>
              <a:rPr lang="en-US" sz="2000" dirty="0" smtClean="0"/>
              <a:t>your math </a:t>
            </a:r>
            <a:r>
              <a:rPr lang="en-US" sz="2000" b="1" u="sng" dirty="0" smtClean="0"/>
              <a:t>book</a:t>
            </a:r>
            <a:r>
              <a:rPr lang="en-US" sz="2000" dirty="0" smtClean="0"/>
              <a:t>. </a:t>
            </a:r>
          </a:p>
          <a:p>
            <a:r>
              <a:rPr lang="en-US" sz="2000" dirty="0" smtClean="0"/>
              <a:t>Why </a:t>
            </a:r>
            <a:r>
              <a:rPr lang="en-US" sz="2000" b="1" dirty="0" smtClean="0"/>
              <a:t>are </a:t>
            </a:r>
            <a:r>
              <a:rPr lang="en-US" sz="2000" b="1" u="sng" dirty="0" smtClean="0"/>
              <a:t>you </a:t>
            </a:r>
            <a:r>
              <a:rPr lang="en-US" sz="2000" b="1" dirty="0" smtClean="0"/>
              <a:t>doing </a:t>
            </a:r>
            <a:r>
              <a:rPr lang="en-US" sz="2000" dirty="0" smtClean="0"/>
              <a:t>this? </a:t>
            </a:r>
          </a:p>
          <a:p>
            <a:r>
              <a:rPr lang="en-US" sz="2000" dirty="0" smtClean="0"/>
              <a:t>What </a:t>
            </a:r>
            <a:r>
              <a:rPr lang="en-US" sz="2000" b="1" dirty="0" smtClean="0"/>
              <a:t>are </a:t>
            </a:r>
            <a:r>
              <a:rPr lang="en-US" sz="2000" dirty="0" smtClean="0"/>
              <a:t>their </a:t>
            </a:r>
            <a:r>
              <a:rPr lang="en-US" sz="2000" b="1" u="sng" dirty="0" smtClean="0"/>
              <a:t>names</a:t>
            </a:r>
            <a:r>
              <a:rPr lang="en-US" sz="2000" dirty="0" smtClean="0"/>
              <a:t>? </a:t>
            </a:r>
          </a:p>
          <a:p>
            <a:r>
              <a:rPr lang="en-US" sz="2000" dirty="0" smtClean="0"/>
              <a:t>There </a:t>
            </a:r>
            <a:r>
              <a:rPr lang="en-US" sz="2000" b="1" dirty="0" smtClean="0"/>
              <a:t>seem </a:t>
            </a:r>
            <a:r>
              <a:rPr lang="en-US" sz="2000" dirty="0" smtClean="0"/>
              <a:t>to be </a:t>
            </a:r>
            <a:r>
              <a:rPr lang="en-US" sz="2000" b="1" u="sng" dirty="0" smtClean="0"/>
              <a:t>problems</a:t>
            </a:r>
            <a:r>
              <a:rPr lang="en-US" sz="2000" dirty="0" smtClean="0"/>
              <a:t>. </a:t>
            </a:r>
          </a:p>
          <a:p>
            <a:endParaRPr lang="en-US" sz="2000" dirty="0"/>
          </a:p>
        </p:txBody>
      </p:sp>
    </p:spTree>
    <p:extLst>
      <p:ext uri="{BB962C8B-B14F-4D97-AF65-F5344CB8AC3E}">
        <p14:creationId xmlns:p14="http://schemas.microsoft.com/office/powerpoint/2010/main" val="1395578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8305800" cy="1815882"/>
          </a:xfrm>
          <a:prstGeom prst="rect">
            <a:avLst/>
          </a:prstGeom>
        </p:spPr>
        <p:txBody>
          <a:bodyPr wrap="square">
            <a:spAutoFit/>
          </a:bodyPr>
          <a:lstStyle/>
          <a:p>
            <a:pPr algn="ctr"/>
            <a:r>
              <a:rPr lang="en-US" sz="2800" dirty="0"/>
              <a:t>Some nouns that end in "s" are singular in meaning and require a singular verb. Other nouns that end in "s" are singular in meaning but require a plural verb. </a:t>
            </a:r>
          </a:p>
        </p:txBody>
      </p:sp>
      <p:sp>
        <p:nvSpPr>
          <p:cNvPr id="3" name="TextBox 2"/>
          <p:cNvSpPr txBox="1"/>
          <p:nvPr/>
        </p:nvSpPr>
        <p:spPr>
          <a:xfrm>
            <a:off x="914400" y="453072"/>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533400" y="3352800"/>
            <a:ext cx="8153400" cy="2554545"/>
          </a:xfrm>
          <a:prstGeom prst="rect">
            <a:avLst/>
          </a:prstGeom>
          <a:noFill/>
        </p:spPr>
        <p:txBody>
          <a:bodyPr wrap="square" rtlCol="0">
            <a:spAutoFit/>
          </a:bodyPr>
          <a:lstStyle/>
          <a:p>
            <a:r>
              <a:rPr lang="en-US" sz="2000" b="1" dirty="0" smtClean="0"/>
              <a:t>Examples:</a:t>
            </a:r>
          </a:p>
          <a:p>
            <a:endParaRPr lang="en-US" sz="2000" b="1" dirty="0" smtClean="0"/>
          </a:p>
          <a:p>
            <a:r>
              <a:rPr lang="en-US" sz="2000" b="1" dirty="0" smtClean="0"/>
              <a:t>Mathematics is </a:t>
            </a:r>
            <a:r>
              <a:rPr lang="en-US" sz="2000" dirty="0" smtClean="0"/>
              <a:t>easy.</a:t>
            </a:r>
          </a:p>
          <a:p>
            <a:r>
              <a:rPr lang="en-US" sz="2000" b="1" dirty="0" smtClean="0"/>
              <a:t>Measles is </a:t>
            </a:r>
            <a:r>
              <a:rPr lang="en-US" sz="2000" dirty="0" smtClean="0"/>
              <a:t>a contagious disease. </a:t>
            </a:r>
          </a:p>
          <a:p>
            <a:r>
              <a:rPr lang="en-US" sz="2000" b="1" dirty="0" smtClean="0"/>
              <a:t>Physics is </a:t>
            </a:r>
            <a:r>
              <a:rPr lang="en-US" sz="2000" dirty="0" smtClean="0"/>
              <a:t>complicated. </a:t>
            </a:r>
          </a:p>
          <a:p>
            <a:r>
              <a:rPr lang="en-US" sz="2000" dirty="0" smtClean="0"/>
              <a:t>The </a:t>
            </a:r>
            <a:r>
              <a:rPr lang="en-US" sz="2000" b="1" dirty="0" smtClean="0"/>
              <a:t>scissors are </a:t>
            </a:r>
            <a:r>
              <a:rPr lang="en-US" sz="2000" dirty="0" smtClean="0"/>
              <a:t>sharp. </a:t>
            </a:r>
          </a:p>
          <a:p>
            <a:r>
              <a:rPr lang="en-US" sz="2000" dirty="0" smtClean="0"/>
              <a:t>My </a:t>
            </a:r>
            <a:r>
              <a:rPr lang="en-US" sz="2000" b="1" dirty="0" smtClean="0"/>
              <a:t>pants need </a:t>
            </a:r>
            <a:r>
              <a:rPr lang="en-US" sz="2000" dirty="0" smtClean="0"/>
              <a:t>to be washed. </a:t>
            </a:r>
          </a:p>
          <a:p>
            <a:r>
              <a:rPr lang="en-US" sz="2000" dirty="0" smtClean="0"/>
              <a:t>Those </a:t>
            </a:r>
            <a:r>
              <a:rPr lang="en-US" sz="2000" b="1" dirty="0" smtClean="0"/>
              <a:t>shorts are </a:t>
            </a:r>
            <a:r>
              <a:rPr lang="en-US" sz="2000" dirty="0" smtClean="0"/>
              <a:t>torn. </a:t>
            </a:r>
            <a:endParaRPr lang="en-US" sz="2000" dirty="0"/>
          </a:p>
        </p:txBody>
      </p:sp>
    </p:spTree>
    <p:extLst>
      <p:ext uri="{BB962C8B-B14F-4D97-AF65-F5344CB8AC3E}">
        <p14:creationId xmlns:p14="http://schemas.microsoft.com/office/powerpoint/2010/main" val="2519108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229600" cy="1569660"/>
          </a:xfrm>
          <a:prstGeom prst="rect">
            <a:avLst/>
          </a:prstGeom>
        </p:spPr>
        <p:txBody>
          <a:bodyPr wrap="square">
            <a:spAutoFit/>
          </a:bodyPr>
          <a:lstStyle/>
          <a:p>
            <a:pPr algn="ctr"/>
            <a:r>
              <a:rPr lang="en-US" sz="2400" dirty="0"/>
              <a:t>Collective nouns such as "class" or "team" may be singular or plural depending upon how they are used: emphasis on the group takes a singular verb; emphasis on members acting individually requires a plural verb. </a:t>
            </a:r>
          </a:p>
        </p:txBody>
      </p:sp>
      <p:sp>
        <p:nvSpPr>
          <p:cNvPr id="3" name="TextBox 2"/>
          <p:cNvSpPr txBox="1"/>
          <p:nvPr/>
        </p:nvSpPr>
        <p:spPr>
          <a:xfrm>
            <a:off x="1143000" y="427630"/>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495869" y="3270913"/>
            <a:ext cx="8229600" cy="2308324"/>
          </a:xfrm>
          <a:prstGeom prst="rect">
            <a:avLst/>
          </a:prstGeom>
          <a:noFill/>
        </p:spPr>
        <p:txBody>
          <a:bodyPr wrap="square" rtlCol="0">
            <a:spAutoFit/>
          </a:bodyPr>
          <a:lstStyle/>
          <a:p>
            <a:r>
              <a:rPr lang="en-US" dirty="0" smtClean="0"/>
              <a:t>Examples:</a:t>
            </a:r>
          </a:p>
          <a:p>
            <a:endParaRPr lang="en-US" dirty="0" smtClean="0"/>
          </a:p>
          <a:p>
            <a:r>
              <a:rPr lang="en-US" dirty="0" smtClean="0"/>
              <a:t>The </a:t>
            </a:r>
            <a:r>
              <a:rPr lang="en-US" b="1" dirty="0" smtClean="0"/>
              <a:t>class was </a:t>
            </a:r>
            <a:r>
              <a:rPr lang="en-US" dirty="0" smtClean="0"/>
              <a:t>dismissed. (The whole group as one.) </a:t>
            </a:r>
          </a:p>
          <a:p>
            <a:endParaRPr lang="en-US" dirty="0" smtClean="0"/>
          </a:p>
          <a:p>
            <a:r>
              <a:rPr lang="en-US" dirty="0" smtClean="0"/>
              <a:t>The </a:t>
            </a:r>
            <a:r>
              <a:rPr lang="en-US" b="1" dirty="0" smtClean="0"/>
              <a:t>class are presenting </a:t>
            </a:r>
            <a:r>
              <a:rPr lang="en-US" dirty="0" smtClean="0"/>
              <a:t>their reports this week. (The class members individually will give the reports.) </a:t>
            </a:r>
          </a:p>
          <a:p>
            <a:endParaRPr lang="en-US" dirty="0" smtClean="0"/>
          </a:p>
          <a:p>
            <a:endParaRPr lang="en-US" dirty="0"/>
          </a:p>
        </p:txBody>
      </p:sp>
    </p:spTree>
    <p:extLst>
      <p:ext uri="{BB962C8B-B14F-4D97-AF65-F5344CB8AC3E}">
        <p14:creationId xmlns:p14="http://schemas.microsoft.com/office/powerpoint/2010/main" val="4016674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19200"/>
            <a:ext cx="8229600" cy="2308324"/>
          </a:xfrm>
          <a:prstGeom prst="rect">
            <a:avLst/>
          </a:prstGeom>
        </p:spPr>
        <p:txBody>
          <a:bodyPr wrap="square">
            <a:spAutoFit/>
          </a:bodyPr>
          <a:lstStyle/>
          <a:p>
            <a:pPr algn="ctr"/>
            <a:endParaRPr lang="en-US" sz="2400" dirty="0"/>
          </a:p>
          <a:p>
            <a:pPr algn="ctr"/>
            <a:r>
              <a:rPr lang="en-US" sz="2400" dirty="0"/>
              <a:t> Some nouns are plural in form but are singular in meaning: </a:t>
            </a:r>
            <a:r>
              <a:rPr lang="en-US" sz="2400" i="1" dirty="0"/>
              <a:t>news</a:t>
            </a:r>
            <a:r>
              <a:rPr lang="en-US" sz="2400" dirty="0"/>
              <a:t>, </a:t>
            </a:r>
            <a:r>
              <a:rPr lang="en-US" sz="2400" i="1" dirty="0"/>
              <a:t>mumps</a:t>
            </a:r>
            <a:r>
              <a:rPr lang="en-US" sz="2400" dirty="0"/>
              <a:t>, m</a:t>
            </a:r>
            <a:r>
              <a:rPr lang="en-US" sz="2400" i="1" dirty="0"/>
              <a:t>easles</a:t>
            </a:r>
            <a:r>
              <a:rPr lang="en-US" sz="2400" dirty="0"/>
              <a:t>. There are many words ending in -</a:t>
            </a:r>
            <a:r>
              <a:rPr lang="en-US" sz="2400" dirty="0" err="1"/>
              <a:t>ics</a:t>
            </a:r>
            <a:r>
              <a:rPr lang="en-US" sz="2400" dirty="0"/>
              <a:t> that may be singular or plural: </a:t>
            </a:r>
            <a:r>
              <a:rPr lang="en-US" sz="2400" i="1" dirty="0"/>
              <a:t>politics</a:t>
            </a:r>
            <a:r>
              <a:rPr lang="en-US" sz="2400" dirty="0"/>
              <a:t>, </a:t>
            </a:r>
            <a:r>
              <a:rPr lang="en-US" sz="2400" i="1" dirty="0"/>
              <a:t>athletics</a:t>
            </a:r>
            <a:r>
              <a:rPr lang="en-US" sz="2400" dirty="0"/>
              <a:t>, </a:t>
            </a:r>
            <a:r>
              <a:rPr lang="en-US" sz="2400" i="1" dirty="0"/>
              <a:t>economics</a:t>
            </a:r>
            <a:r>
              <a:rPr lang="en-US" sz="2400" dirty="0"/>
              <a:t>. These words are singular when used to refer to a subject or a practice. </a:t>
            </a:r>
          </a:p>
        </p:txBody>
      </p:sp>
      <p:sp>
        <p:nvSpPr>
          <p:cNvPr id="3" name="TextBox 2"/>
          <p:cNvSpPr txBox="1"/>
          <p:nvPr/>
        </p:nvSpPr>
        <p:spPr>
          <a:xfrm>
            <a:off x="990600" y="463014"/>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457200" y="4038600"/>
            <a:ext cx="8382000" cy="1938992"/>
          </a:xfrm>
          <a:prstGeom prst="rect">
            <a:avLst/>
          </a:prstGeom>
          <a:noFill/>
        </p:spPr>
        <p:txBody>
          <a:bodyPr wrap="square" rtlCol="0">
            <a:spAutoFit/>
          </a:bodyPr>
          <a:lstStyle/>
          <a:p>
            <a:r>
              <a:rPr lang="en-US" sz="2000" dirty="0" smtClean="0"/>
              <a:t>Examples:</a:t>
            </a:r>
          </a:p>
          <a:p>
            <a:endParaRPr lang="en-US" sz="2000" dirty="0"/>
          </a:p>
          <a:p>
            <a:r>
              <a:rPr lang="en-US" sz="2000" u="sng" dirty="0" smtClean="0"/>
              <a:t>Athletics</a:t>
            </a:r>
            <a:r>
              <a:rPr lang="en-US" sz="2000" dirty="0" smtClean="0"/>
              <a:t> </a:t>
            </a:r>
            <a:r>
              <a:rPr lang="en-US" sz="2000" u="sng" dirty="0" smtClean="0"/>
              <a:t>is</a:t>
            </a:r>
            <a:r>
              <a:rPr lang="en-US" sz="2000" dirty="0" smtClean="0"/>
              <a:t> the department headed by Mr. Smith. (singular)</a:t>
            </a:r>
          </a:p>
          <a:p>
            <a:r>
              <a:rPr lang="en-US" sz="2000" dirty="0" smtClean="0"/>
              <a:t> </a:t>
            </a:r>
          </a:p>
          <a:p>
            <a:r>
              <a:rPr lang="en-US" sz="2000" dirty="0" smtClean="0"/>
              <a:t>His favorite </a:t>
            </a:r>
            <a:r>
              <a:rPr lang="en-US" sz="2000" u="sng" dirty="0" smtClean="0"/>
              <a:t>athletics</a:t>
            </a:r>
            <a:r>
              <a:rPr lang="en-US" sz="2000" dirty="0" smtClean="0"/>
              <a:t> </a:t>
            </a:r>
            <a:r>
              <a:rPr lang="en-US" sz="2000" u="sng" dirty="0" smtClean="0"/>
              <a:t>are</a:t>
            </a:r>
            <a:r>
              <a:rPr lang="en-US" sz="2000" dirty="0" smtClean="0"/>
              <a:t> track and golf. (plural--separate sports) </a:t>
            </a:r>
          </a:p>
          <a:p>
            <a:endParaRPr lang="en-US" sz="2000" dirty="0"/>
          </a:p>
        </p:txBody>
      </p:sp>
    </p:spTree>
    <p:extLst>
      <p:ext uri="{BB962C8B-B14F-4D97-AF65-F5344CB8AC3E}">
        <p14:creationId xmlns:p14="http://schemas.microsoft.com/office/powerpoint/2010/main" val="16315471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19200"/>
            <a:ext cx="8229600" cy="1569660"/>
          </a:xfrm>
          <a:prstGeom prst="rect">
            <a:avLst/>
          </a:prstGeom>
        </p:spPr>
        <p:txBody>
          <a:bodyPr wrap="square">
            <a:spAutoFit/>
          </a:bodyPr>
          <a:lstStyle/>
          <a:p>
            <a:pPr algn="ctr"/>
            <a:r>
              <a:rPr lang="en-US" sz="2400" dirty="0"/>
              <a:t>In an adjective clause, the verb agrees with the antecedent of the relative pronoun (who, which, that), which is usually the nearest noun. When "only one" is emphasized among a larger number, always use "one" as the singular antecedent. </a:t>
            </a:r>
          </a:p>
        </p:txBody>
      </p:sp>
      <p:sp>
        <p:nvSpPr>
          <p:cNvPr id="3" name="TextBox 2"/>
          <p:cNvSpPr txBox="1"/>
          <p:nvPr/>
        </p:nvSpPr>
        <p:spPr>
          <a:xfrm>
            <a:off x="914400" y="439425"/>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533400" y="3581400"/>
            <a:ext cx="8001000" cy="2554545"/>
          </a:xfrm>
          <a:prstGeom prst="rect">
            <a:avLst/>
          </a:prstGeom>
          <a:noFill/>
        </p:spPr>
        <p:txBody>
          <a:bodyPr wrap="square" rtlCol="0">
            <a:spAutoFit/>
          </a:bodyPr>
          <a:lstStyle/>
          <a:p>
            <a:r>
              <a:rPr lang="en-US" sz="2000" dirty="0" smtClean="0"/>
              <a:t>Examples (antecedents are underlined):</a:t>
            </a:r>
          </a:p>
          <a:p>
            <a:endParaRPr lang="en-US" sz="2000" dirty="0"/>
          </a:p>
          <a:p>
            <a:r>
              <a:rPr lang="en-US" sz="2000" dirty="0" smtClean="0"/>
              <a:t>I like a </a:t>
            </a:r>
            <a:r>
              <a:rPr lang="en-US" sz="2000" b="1" u="sng" dirty="0" smtClean="0"/>
              <a:t>dog </a:t>
            </a:r>
            <a:r>
              <a:rPr lang="en-US" sz="2000" b="1" dirty="0" smtClean="0"/>
              <a:t>that is </a:t>
            </a:r>
            <a:r>
              <a:rPr lang="en-US" sz="2000" dirty="0" smtClean="0"/>
              <a:t>friendly. </a:t>
            </a:r>
          </a:p>
          <a:p>
            <a:r>
              <a:rPr lang="en-US" sz="2000" dirty="0" smtClean="0"/>
              <a:t>I like </a:t>
            </a:r>
            <a:r>
              <a:rPr lang="en-US" sz="2000" b="1" u="sng" dirty="0" smtClean="0"/>
              <a:t>dogs </a:t>
            </a:r>
            <a:r>
              <a:rPr lang="en-US" sz="2000" b="1" dirty="0" smtClean="0"/>
              <a:t>that are </a:t>
            </a:r>
            <a:r>
              <a:rPr lang="en-US" sz="2000" dirty="0" smtClean="0"/>
              <a:t>friendly. </a:t>
            </a:r>
          </a:p>
          <a:p>
            <a:r>
              <a:rPr lang="en-US" sz="2000" dirty="0" smtClean="0"/>
              <a:t>One of the </a:t>
            </a:r>
            <a:r>
              <a:rPr lang="en-US" sz="2000" b="1" u="sng" dirty="0" smtClean="0"/>
              <a:t>dogs </a:t>
            </a:r>
            <a:r>
              <a:rPr lang="en-US" sz="2000" b="1" dirty="0" smtClean="0"/>
              <a:t>that are </a:t>
            </a:r>
            <a:r>
              <a:rPr lang="en-US" sz="2000" dirty="0" smtClean="0"/>
              <a:t>sick is mine. </a:t>
            </a:r>
          </a:p>
          <a:p>
            <a:r>
              <a:rPr lang="en-US" sz="2000" b="1" dirty="0" smtClean="0"/>
              <a:t>Only </a:t>
            </a:r>
            <a:r>
              <a:rPr lang="en-US" sz="2000" b="1" u="sng" dirty="0" smtClean="0"/>
              <a:t>one </a:t>
            </a:r>
            <a:r>
              <a:rPr lang="en-US" sz="2000" dirty="0" smtClean="0"/>
              <a:t>of the girls </a:t>
            </a:r>
            <a:r>
              <a:rPr lang="en-US" sz="2000" b="1" dirty="0" smtClean="0"/>
              <a:t>who is </a:t>
            </a:r>
            <a:r>
              <a:rPr lang="en-US" sz="2000" dirty="0" smtClean="0"/>
              <a:t>coming is single. </a:t>
            </a:r>
          </a:p>
          <a:p>
            <a:r>
              <a:rPr lang="en-US" sz="2000" dirty="0" smtClean="0"/>
              <a:t>That is the </a:t>
            </a:r>
            <a:r>
              <a:rPr lang="en-US" sz="2000" b="1" dirty="0" smtClean="0"/>
              <a:t>only </a:t>
            </a:r>
            <a:r>
              <a:rPr lang="en-US" sz="2000" b="1" u="sng" dirty="0" smtClean="0"/>
              <a:t>one </a:t>
            </a:r>
            <a:r>
              <a:rPr lang="en-US" sz="2000" dirty="0" smtClean="0"/>
              <a:t>of the dogs </a:t>
            </a:r>
            <a:r>
              <a:rPr lang="en-US" sz="2000" b="1" dirty="0" smtClean="0"/>
              <a:t>that is </a:t>
            </a:r>
            <a:r>
              <a:rPr lang="en-US" sz="2000" dirty="0" smtClean="0"/>
              <a:t>still sick. </a:t>
            </a:r>
          </a:p>
          <a:p>
            <a:endParaRPr lang="en-US" sz="2000" dirty="0"/>
          </a:p>
        </p:txBody>
      </p:sp>
    </p:spTree>
    <p:extLst>
      <p:ext uri="{BB962C8B-B14F-4D97-AF65-F5344CB8AC3E}">
        <p14:creationId xmlns:p14="http://schemas.microsoft.com/office/powerpoint/2010/main" val="33014731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71600"/>
            <a:ext cx="8077200" cy="1815882"/>
          </a:xfrm>
          <a:prstGeom prst="rect">
            <a:avLst/>
          </a:prstGeom>
        </p:spPr>
        <p:txBody>
          <a:bodyPr wrap="square">
            <a:spAutoFit/>
          </a:bodyPr>
          <a:lstStyle/>
          <a:p>
            <a:pPr algn="ctr"/>
            <a:r>
              <a:rPr lang="en-US" sz="2800" dirty="0"/>
              <a:t>Weights, measures, time, and money can be either singular or plural. If they are thought of as whole quantities, they are singular; if they are countable, separate units, then they are considered plural. </a:t>
            </a:r>
          </a:p>
        </p:txBody>
      </p:sp>
      <p:sp>
        <p:nvSpPr>
          <p:cNvPr id="3" name="TextBox 2"/>
          <p:cNvSpPr txBox="1"/>
          <p:nvPr/>
        </p:nvSpPr>
        <p:spPr>
          <a:xfrm>
            <a:off x="990600" y="466720"/>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609600" y="3886200"/>
            <a:ext cx="8077200" cy="1938992"/>
          </a:xfrm>
          <a:prstGeom prst="rect">
            <a:avLst/>
          </a:prstGeom>
          <a:noFill/>
        </p:spPr>
        <p:txBody>
          <a:bodyPr wrap="square" rtlCol="0">
            <a:spAutoFit/>
          </a:bodyPr>
          <a:lstStyle/>
          <a:p>
            <a:r>
              <a:rPr lang="en-US" sz="2400" dirty="0" smtClean="0"/>
              <a:t>Examples:</a:t>
            </a:r>
          </a:p>
          <a:p>
            <a:endParaRPr lang="en-US" sz="2400" dirty="0" smtClean="0"/>
          </a:p>
          <a:p>
            <a:r>
              <a:rPr lang="en-US" sz="2400" dirty="0" smtClean="0"/>
              <a:t>Fifty feet of hose </a:t>
            </a:r>
            <a:r>
              <a:rPr lang="en-US" sz="2400" b="1" dirty="0" smtClean="0"/>
              <a:t>is </a:t>
            </a:r>
            <a:r>
              <a:rPr lang="en-US" sz="2400" dirty="0" smtClean="0"/>
              <a:t>enough. (singular) </a:t>
            </a:r>
          </a:p>
          <a:p>
            <a:endParaRPr lang="en-US" sz="2400" dirty="0"/>
          </a:p>
          <a:p>
            <a:r>
              <a:rPr lang="en-US" sz="2400" dirty="0" smtClean="0"/>
              <a:t>Ten one-dollar bills </a:t>
            </a:r>
            <a:r>
              <a:rPr lang="en-US" sz="2400" b="1" dirty="0" smtClean="0"/>
              <a:t>are </a:t>
            </a:r>
            <a:r>
              <a:rPr lang="en-US" sz="2400" dirty="0" smtClean="0"/>
              <a:t>on the table. (plural) </a:t>
            </a:r>
            <a:endParaRPr lang="en-US" sz="2400" dirty="0"/>
          </a:p>
        </p:txBody>
      </p:sp>
      <p:sp>
        <p:nvSpPr>
          <p:cNvPr id="5" name="TextBox 4"/>
          <p:cNvSpPr txBox="1"/>
          <p:nvPr/>
        </p:nvSpPr>
        <p:spPr>
          <a:xfrm>
            <a:off x="6461077" y="6423139"/>
            <a:ext cx="2362200" cy="261610"/>
          </a:xfrm>
          <a:prstGeom prst="rect">
            <a:avLst/>
          </a:prstGeom>
          <a:noFill/>
        </p:spPr>
        <p:txBody>
          <a:bodyPr wrap="square" rtlCol="0">
            <a:spAutoFit/>
          </a:bodyPr>
          <a:lstStyle/>
          <a:p>
            <a:pPr algn="r"/>
            <a:r>
              <a:rPr lang="en-US" sz="1100" dirty="0" smtClean="0"/>
              <a:t>Sinclair.edu</a:t>
            </a:r>
            <a:endParaRPr lang="en-US" sz="1100" dirty="0"/>
          </a:p>
        </p:txBody>
      </p:sp>
    </p:spTree>
    <p:extLst>
      <p:ext uri="{BB962C8B-B14F-4D97-AF65-F5344CB8AC3E}">
        <p14:creationId xmlns:p14="http://schemas.microsoft.com/office/powerpoint/2010/main" val="3636053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767" y="1066800"/>
            <a:ext cx="7391400" cy="2677656"/>
          </a:xfrm>
          <a:prstGeom prst="rect">
            <a:avLst/>
          </a:prstGeom>
        </p:spPr>
        <p:txBody>
          <a:bodyPr wrap="square">
            <a:spAutoFit/>
          </a:bodyPr>
          <a:lstStyle/>
          <a:p>
            <a:endParaRPr lang="en-US" sz="2400" dirty="0"/>
          </a:p>
          <a:p>
            <a:r>
              <a:rPr lang="en-US" sz="2400" dirty="0"/>
              <a:t> The following antecedents are referred to by singular pronouns: </a:t>
            </a:r>
            <a:endParaRPr lang="en-US" sz="2400" dirty="0" smtClean="0"/>
          </a:p>
          <a:p>
            <a:endParaRPr lang="en-US" sz="2400" b="1" dirty="0"/>
          </a:p>
          <a:p>
            <a:pPr algn="ctr"/>
            <a:r>
              <a:rPr lang="en-US" sz="2400" b="1" dirty="0" smtClean="0"/>
              <a:t>anybody</a:t>
            </a:r>
            <a:r>
              <a:rPr lang="en-US" sz="2400" b="1" dirty="0"/>
              <a:t>, anyone, each, either, everybody, everyone, neither, nobody, one, somebody, someone</a:t>
            </a:r>
            <a:r>
              <a:rPr lang="en-US" sz="2400" dirty="0"/>
              <a:t>. </a:t>
            </a:r>
          </a:p>
        </p:txBody>
      </p:sp>
      <p:sp>
        <p:nvSpPr>
          <p:cNvPr id="3" name="Rectangle 2"/>
          <p:cNvSpPr/>
          <p:nvPr/>
        </p:nvSpPr>
        <p:spPr>
          <a:xfrm>
            <a:off x="1143000" y="4038600"/>
            <a:ext cx="6781800" cy="1938992"/>
          </a:xfrm>
          <a:prstGeom prst="rect">
            <a:avLst/>
          </a:prstGeom>
        </p:spPr>
        <p:txBody>
          <a:bodyPr wrap="square">
            <a:spAutoFit/>
          </a:bodyPr>
          <a:lstStyle/>
          <a:p>
            <a:r>
              <a:rPr lang="en-US" sz="2400" dirty="0" smtClean="0"/>
              <a:t>Examples:</a:t>
            </a:r>
          </a:p>
          <a:p>
            <a:endParaRPr lang="en-US" sz="2400" dirty="0"/>
          </a:p>
          <a:p>
            <a:r>
              <a:rPr lang="en-US" sz="2400" dirty="0"/>
              <a:t> </a:t>
            </a:r>
            <a:r>
              <a:rPr lang="en-US" sz="2400" u="sng" dirty="0" smtClean="0"/>
              <a:t>Each </a:t>
            </a:r>
            <a:r>
              <a:rPr lang="en-US" sz="2400" dirty="0"/>
              <a:t>of the boys has </a:t>
            </a:r>
            <a:r>
              <a:rPr lang="en-US" sz="2400" u="sng" dirty="0"/>
              <a:t>his </a:t>
            </a:r>
            <a:r>
              <a:rPr lang="en-US" sz="2400" dirty="0"/>
              <a:t>own savings account</a:t>
            </a:r>
            <a:r>
              <a:rPr lang="en-US" sz="2400" dirty="0" smtClean="0"/>
              <a:t>.</a:t>
            </a:r>
          </a:p>
          <a:p>
            <a:r>
              <a:rPr lang="en-US" sz="2400" dirty="0" smtClean="0"/>
              <a:t> </a:t>
            </a:r>
            <a:endParaRPr lang="en-US" sz="2400" dirty="0"/>
          </a:p>
          <a:p>
            <a:r>
              <a:rPr lang="en-US" sz="2400" u="sng" dirty="0"/>
              <a:t>Anyone </a:t>
            </a:r>
            <a:r>
              <a:rPr lang="en-US" sz="2400" dirty="0"/>
              <a:t>can achieve </a:t>
            </a:r>
            <a:r>
              <a:rPr lang="en-US" sz="2400" u="sng" dirty="0"/>
              <a:t>his </a:t>
            </a:r>
            <a:r>
              <a:rPr lang="en-US" sz="2400" dirty="0"/>
              <a:t>or </a:t>
            </a:r>
            <a:r>
              <a:rPr lang="en-US" sz="2400" u="sng" dirty="0"/>
              <a:t>her </a:t>
            </a:r>
            <a:r>
              <a:rPr lang="en-US" sz="2400" dirty="0"/>
              <a:t>goals. </a:t>
            </a:r>
          </a:p>
        </p:txBody>
      </p:sp>
      <p:sp>
        <p:nvSpPr>
          <p:cNvPr id="4" name="TextBox 3"/>
          <p:cNvSpPr txBox="1"/>
          <p:nvPr/>
        </p:nvSpPr>
        <p:spPr>
          <a:xfrm>
            <a:off x="381000" y="409545"/>
            <a:ext cx="7848600" cy="400110"/>
          </a:xfrm>
          <a:prstGeom prst="rect">
            <a:avLst/>
          </a:prstGeom>
          <a:noFill/>
        </p:spPr>
        <p:txBody>
          <a:bodyPr wrap="square" rtlCol="0">
            <a:spAutoFit/>
          </a:bodyPr>
          <a:lstStyle/>
          <a:p>
            <a:r>
              <a:rPr lang="en-US" sz="2000" b="1" dirty="0" smtClean="0"/>
              <a:t>Noun/Pronoun Agreement</a:t>
            </a:r>
            <a:endParaRPr lang="en-US" sz="2000" b="1" dirty="0"/>
          </a:p>
        </p:txBody>
      </p:sp>
    </p:spTree>
    <p:extLst>
      <p:ext uri="{BB962C8B-B14F-4D97-AF65-F5344CB8AC3E}">
        <p14:creationId xmlns:p14="http://schemas.microsoft.com/office/powerpoint/2010/main" val="741956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673" y="1295400"/>
            <a:ext cx="7444854" cy="1815882"/>
          </a:xfrm>
          <a:prstGeom prst="rect">
            <a:avLst/>
          </a:prstGeom>
        </p:spPr>
        <p:txBody>
          <a:bodyPr wrap="square">
            <a:spAutoFit/>
          </a:bodyPr>
          <a:lstStyle/>
          <a:p>
            <a:pPr algn="ctr"/>
            <a:endParaRPr lang="en-US" sz="2800" dirty="0"/>
          </a:p>
          <a:p>
            <a:pPr algn="ctr"/>
            <a:r>
              <a:rPr lang="en-US" sz="2800" dirty="0" smtClean="0"/>
              <a:t>Singular </a:t>
            </a:r>
            <a:r>
              <a:rPr lang="en-US" sz="2800" dirty="0"/>
              <a:t>antecedents joined by </a:t>
            </a:r>
            <a:r>
              <a:rPr lang="en-US" sz="2800" b="1" dirty="0"/>
              <a:t>or</a:t>
            </a:r>
            <a:r>
              <a:rPr lang="en-US" sz="2800" dirty="0"/>
              <a:t>/</a:t>
            </a:r>
            <a:r>
              <a:rPr lang="en-US" sz="2800" b="1" dirty="0"/>
              <a:t>nor </a:t>
            </a:r>
            <a:r>
              <a:rPr lang="en-US" sz="2800" dirty="0"/>
              <a:t>are referred to by a singular pronoun. </a:t>
            </a:r>
            <a:endParaRPr lang="en-US" sz="2800" dirty="0" smtClean="0"/>
          </a:p>
          <a:p>
            <a:pPr algn="ctr"/>
            <a:endParaRPr lang="en-US" sz="2800" dirty="0"/>
          </a:p>
        </p:txBody>
      </p:sp>
      <p:sp>
        <p:nvSpPr>
          <p:cNvPr id="3" name="TextBox 2"/>
          <p:cNvSpPr txBox="1"/>
          <p:nvPr/>
        </p:nvSpPr>
        <p:spPr>
          <a:xfrm>
            <a:off x="510654" y="609600"/>
            <a:ext cx="7848600" cy="400110"/>
          </a:xfrm>
          <a:prstGeom prst="rect">
            <a:avLst/>
          </a:prstGeom>
          <a:noFill/>
        </p:spPr>
        <p:txBody>
          <a:bodyPr wrap="square" rtlCol="0">
            <a:spAutoFit/>
          </a:bodyPr>
          <a:lstStyle/>
          <a:p>
            <a:r>
              <a:rPr lang="en-US" sz="2000" b="1" dirty="0" smtClean="0"/>
              <a:t>Noun/Pronoun Agreement</a:t>
            </a:r>
            <a:endParaRPr lang="en-US" sz="2000" b="1" dirty="0"/>
          </a:p>
        </p:txBody>
      </p:sp>
      <p:sp>
        <p:nvSpPr>
          <p:cNvPr id="6" name="TextBox 5"/>
          <p:cNvSpPr txBox="1"/>
          <p:nvPr/>
        </p:nvSpPr>
        <p:spPr>
          <a:xfrm>
            <a:off x="1295400" y="3111282"/>
            <a:ext cx="6629400" cy="2677656"/>
          </a:xfrm>
          <a:prstGeom prst="rect">
            <a:avLst/>
          </a:prstGeom>
          <a:noFill/>
        </p:spPr>
        <p:txBody>
          <a:bodyPr wrap="square" rtlCol="0">
            <a:spAutoFit/>
          </a:bodyPr>
          <a:lstStyle/>
          <a:p>
            <a:r>
              <a:rPr lang="en-US" sz="2800" dirty="0" smtClean="0"/>
              <a:t>Examples:</a:t>
            </a:r>
          </a:p>
          <a:p>
            <a:endParaRPr lang="en-US" sz="2800" dirty="0"/>
          </a:p>
          <a:p>
            <a:r>
              <a:rPr lang="en-US" sz="2800" dirty="0" smtClean="0"/>
              <a:t>Neither John </a:t>
            </a:r>
            <a:r>
              <a:rPr lang="en-US" sz="2800" u="sng" dirty="0" smtClean="0"/>
              <a:t>nor </a:t>
            </a:r>
            <a:r>
              <a:rPr lang="en-US" sz="2800" dirty="0" smtClean="0"/>
              <a:t>Dave could find </a:t>
            </a:r>
            <a:r>
              <a:rPr lang="en-US" sz="2800" u="sng" dirty="0" smtClean="0"/>
              <a:t>his </a:t>
            </a:r>
            <a:r>
              <a:rPr lang="en-US" sz="2800" dirty="0" smtClean="0"/>
              <a:t>jacket.</a:t>
            </a:r>
          </a:p>
          <a:p>
            <a:r>
              <a:rPr lang="en-US" sz="2800" dirty="0" smtClean="0"/>
              <a:t> </a:t>
            </a:r>
          </a:p>
          <a:p>
            <a:r>
              <a:rPr lang="en-US" sz="2800" dirty="0" smtClean="0"/>
              <a:t>A dog </a:t>
            </a:r>
            <a:r>
              <a:rPr lang="en-US" sz="2800" u="sng" dirty="0" smtClean="0"/>
              <a:t>or </a:t>
            </a:r>
            <a:r>
              <a:rPr lang="en-US" sz="2800" dirty="0" smtClean="0"/>
              <a:t>a cat can find </a:t>
            </a:r>
            <a:r>
              <a:rPr lang="en-US" sz="2800" u="sng" dirty="0" smtClean="0"/>
              <a:t>its </a:t>
            </a:r>
            <a:r>
              <a:rPr lang="en-US" sz="2800" dirty="0" smtClean="0"/>
              <a:t>way home. </a:t>
            </a:r>
            <a:endParaRPr lang="en-US" sz="2800" dirty="0"/>
          </a:p>
        </p:txBody>
      </p:sp>
    </p:spTree>
    <p:extLst>
      <p:ext uri="{BB962C8B-B14F-4D97-AF65-F5344CB8AC3E}">
        <p14:creationId xmlns:p14="http://schemas.microsoft.com/office/powerpoint/2010/main" val="1147642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219200"/>
            <a:ext cx="7444854" cy="1815882"/>
          </a:xfrm>
          <a:prstGeom prst="rect">
            <a:avLst/>
          </a:prstGeom>
        </p:spPr>
        <p:txBody>
          <a:bodyPr wrap="square">
            <a:spAutoFit/>
          </a:bodyPr>
          <a:lstStyle/>
          <a:p>
            <a:pPr algn="ctr"/>
            <a:endParaRPr lang="en-US" sz="2800" dirty="0"/>
          </a:p>
          <a:p>
            <a:pPr algn="ctr"/>
            <a:r>
              <a:rPr lang="en-US" sz="2800" dirty="0"/>
              <a:t> Collective nouns may take either a singular or plural pronoun, depending on the meaning of the sentence. </a:t>
            </a:r>
          </a:p>
        </p:txBody>
      </p:sp>
      <p:sp>
        <p:nvSpPr>
          <p:cNvPr id="3" name="TextBox 2"/>
          <p:cNvSpPr txBox="1"/>
          <p:nvPr/>
        </p:nvSpPr>
        <p:spPr>
          <a:xfrm>
            <a:off x="510654" y="609600"/>
            <a:ext cx="7848600" cy="400110"/>
          </a:xfrm>
          <a:prstGeom prst="rect">
            <a:avLst/>
          </a:prstGeom>
          <a:noFill/>
        </p:spPr>
        <p:txBody>
          <a:bodyPr wrap="square" rtlCol="0">
            <a:spAutoFit/>
          </a:bodyPr>
          <a:lstStyle/>
          <a:p>
            <a:r>
              <a:rPr lang="en-US" sz="2000" b="1" dirty="0" smtClean="0"/>
              <a:t>Noun/Pronoun Agreement</a:t>
            </a:r>
            <a:endParaRPr lang="en-US" sz="2000" b="1" dirty="0"/>
          </a:p>
        </p:txBody>
      </p:sp>
      <p:sp>
        <p:nvSpPr>
          <p:cNvPr id="4" name="TextBox 3"/>
          <p:cNvSpPr txBox="1"/>
          <p:nvPr/>
        </p:nvSpPr>
        <p:spPr>
          <a:xfrm>
            <a:off x="510654" y="3429000"/>
            <a:ext cx="8252345" cy="3170099"/>
          </a:xfrm>
          <a:prstGeom prst="rect">
            <a:avLst/>
          </a:prstGeom>
          <a:noFill/>
        </p:spPr>
        <p:txBody>
          <a:bodyPr wrap="square" rtlCol="0">
            <a:spAutoFit/>
          </a:bodyPr>
          <a:lstStyle/>
          <a:p>
            <a:r>
              <a:rPr lang="en-US" sz="2000" dirty="0" smtClean="0"/>
              <a:t>Examples:</a:t>
            </a:r>
          </a:p>
          <a:p>
            <a:endParaRPr lang="en-US" sz="2000" dirty="0"/>
          </a:p>
          <a:p>
            <a:r>
              <a:rPr lang="en-US" sz="2000" dirty="0" smtClean="0"/>
              <a:t>The </a:t>
            </a:r>
            <a:r>
              <a:rPr lang="en-US" sz="2000" u="sng" dirty="0" smtClean="0"/>
              <a:t>cast </a:t>
            </a:r>
            <a:r>
              <a:rPr lang="en-US" sz="2000" dirty="0" smtClean="0"/>
              <a:t>is having </a:t>
            </a:r>
            <a:r>
              <a:rPr lang="en-US" sz="2000" u="sng" dirty="0" smtClean="0"/>
              <a:t>its </a:t>
            </a:r>
            <a:r>
              <a:rPr lang="en-US" sz="2000" dirty="0" smtClean="0"/>
              <a:t>picture taken. (whole group as one) </a:t>
            </a:r>
          </a:p>
          <a:p>
            <a:endParaRPr lang="en-US" sz="2000" dirty="0" smtClean="0"/>
          </a:p>
          <a:p>
            <a:r>
              <a:rPr lang="en-US" sz="2000" dirty="0" smtClean="0"/>
              <a:t>The </a:t>
            </a:r>
            <a:r>
              <a:rPr lang="en-US" sz="2000" u="sng" dirty="0" smtClean="0"/>
              <a:t>cast </a:t>
            </a:r>
            <a:r>
              <a:rPr lang="en-US" sz="2000" dirty="0" smtClean="0"/>
              <a:t>quickly took </a:t>
            </a:r>
            <a:r>
              <a:rPr lang="en-US" sz="2000" u="sng" dirty="0" smtClean="0"/>
              <a:t>their </a:t>
            </a:r>
            <a:r>
              <a:rPr lang="en-US" sz="2000" dirty="0" smtClean="0"/>
              <a:t>places on stage. (individuals) </a:t>
            </a:r>
          </a:p>
          <a:p>
            <a:endParaRPr lang="en-US" sz="2000" dirty="0"/>
          </a:p>
          <a:p>
            <a:r>
              <a:rPr lang="en-US" sz="2000" dirty="0" smtClean="0"/>
              <a:t>The </a:t>
            </a:r>
            <a:r>
              <a:rPr lang="en-US" sz="2000" u="sng" dirty="0" smtClean="0"/>
              <a:t>team</a:t>
            </a:r>
            <a:r>
              <a:rPr lang="en-US" sz="2000" dirty="0" smtClean="0"/>
              <a:t> started </a:t>
            </a:r>
            <a:r>
              <a:rPr lang="en-US" sz="2000" u="sng" dirty="0" smtClean="0"/>
              <a:t>its</a:t>
            </a:r>
            <a:r>
              <a:rPr lang="en-US" sz="2000" dirty="0" smtClean="0"/>
              <a:t> practice. (whole group as one)</a:t>
            </a:r>
          </a:p>
          <a:p>
            <a:endParaRPr lang="en-US" sz="2000" dirty="0"/>
          </a:p>
          <a:p>
            <a:r>
              <a:rPr lang="en-US" sz="2000" dirty="0" smtClean="0"/>
              <a:t>The </a:t>
            </a:r>
            <a:r>
              <a:rPr lang="en-US" sz="2000" u="sng" dirty="0" smtClean="0"/>
              <a:t>team</a:t>
            </a:r>
            <a:r>
              <a:rPr lang="en-US" sz="2000" dirty="0" smtClean="0"/>
              <a:t> wore </a:t>
            </a:r>
            <a:r>
              <a:rPr lang="en-US" sz="2000" u="sng" dirty="0" smtClean="0"/>
              <a:t>their</a:t>
            </a:r>
            <a:r>
              <a:rPr lang="en-US" sz="2000" dirty="0" smtClean="0"/>
              <a:t> uniforms. (individuals)</a:t>
            </a:r>
          </a:p>
          <a:p>
            <a:endParaRPr lang="en-US" sz="2000" dirty="0"/>
          </a:p>
        </p:txBody>
      </p:sp>
    </p:spTree>
    <p:extLst>
      <p:ext uri="{BB962C8B-B14F-4D97-AF65-F5344CB8AC3E}">
        <p14:creationId xmlns:p14="http://schemas.microsoft.com/office/powerpoint/2010/main" val="3379307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828800"/>
            <a:ext cx="7575645" cy="2554545"/>
          </a:xfrm>
          <a:prstGeom prst="rect">
            <a:avLst/>
          </a:prstGeom>
        </p:spPr>
        <p:txBody>
          <a:bodyPr wrap="square">
            <a:spAutoFit/>
          </a:bodyPr>
          <a:lstStyle/>
          <a:p>
            <a:pPr algn="ctr"/>
            <a:endParaRPr lang="en-US" sz="3200" dirty="0"/>
          </a:p>
          <a:p>
            <a:pPr algn="ctr"/>
            <a:r>
              <a:rPr lang="en-US" sz="3200" dirty="0"/>
              <a:t> </a:t>
            </a:r>
            <a:r>
              <a:rPr lang="en-US" sz="3200" dirty="0" smtClean="0"/>
              <a:t>Nouns </a:t>
            </a:r>
            <a:r>
              <a:rPr lang="en-US" sz="3200" dirty="0"/>
              <a:t>and verbs must agree in number, which means that a singular subject requires a singular verb whereas a plural subject requires a plural verb. 	</a:t>
            </a:r>
          </a:p>
        </p:txBody>
      </p:sp>
      <p:sp>
        <p:nvSpPr>
          <p:cNvPr id="4" name="TextBox 3"/>
          <p:cNvSpPr txBox="1"/>
          <p:nvPr/>
        </p:nvSpPr>
        <p:spPr>
          <a:xfrm>
            <a:off x="777922" y="842455"/>
            <a:ext cx="7848600" cy="584775"/>
          </a:xfrm>
          <a:prstGeom prst="rect">
            <a:avLst/>
          </a:prstGeom>
          <a:noFill/>
        </p:spPr>
        <p:txBody>
          <a:bodyPr wrap="square" rtlCol="0">
            <a:spAutoFit/>
          </a:bodyPr>
          <a:lstStyle/>
          <a:p>
            <a:pPr algn="ctr"/>
            <a:r>
              <a:rPr lang="en-US" sz="3200" b="1" dirty="0" smtClean="0"/>
              <a:t>Noun/Verb Agreement</a:t>
            </a:r>
            <a:endParaRPr lang="en-US" sz="3200" b="1" dirty="0"/>
          </a:p>
        </p:txBody>
      </p:sp>
    </p:spTree>
    <p:extLst>
      <p:ext uri="{BB962C8B-B14F-4D97-AF65-F5344CB8AC3E}">
        <p14:creationId xmlns:p14="http://schemas.microsoft.com/office/powerpoint/2010/main" val="2372496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7812"/>
            <a:ext cx="8153400" cy="2462213"/>
          </a:xfrm>
          <a:prstGeom prst="rect">
            <a:avLst/>
          </a:prstGeom>
        </p:spPr>
        <p:txBody>
          <a:bodyPr wrap="square">
            <a:spAutoFit/>
          </a:bodyPr>
          <a:lstStyle/>
          <a:p>
            <a:pPr algn="ctr"/>
            <a:endParaRPr lang="en-US" sz="2200" dirty="0"/>
          </a:p>
          <a:p>
            <a:pPr algn="ctr"/>
            <a:r>
              <a:rPr lang="en-US" sz="2200" dirty="0"/>
              <a:t> Singular indefinite pronouns require singular verbs. Examples of singular indefinite pronouns include the following: </a:t>
            </a:r>
            <a:endParaRPr lang="en-US" sz="2200" dirty="0" smtClean="0"/>
          </a:p>
          <a:p>
            <a:endParaRPr lang="en-US" sz="2200" dirty="0" smtClean="0"/>
          </a:p>
          <a:p>
            <a:pPr algn="ctr"/>
            <a:r>
              <a:rPr lang="en-US" sz="2200" b="1" dirty="0" smtClean="0"/>
              <a:t>one</a:t>
            </a:r>
            <a:r>
              <a:rPr lang="en-US" sz="2200" b="1" dirty="0"/>
              <a:t>, anyone, everyone, someone, nobody, anybody, everybody, somebody, nothing, anything, everything, something, each, either, neither.</a:t>
            </a:r>
            <a:r>
              <a:rPr lang="en-US" sz="2200" dirty="0"/>
              <a:t> </a:t>
            </a:r>
          </a:p>
        </p:txBody>
      </p:sp>
      <p:sp>
        <p:nvSpPr>
          <p:cNvPr id="3" name="TextBox 2"/>
          <p:cNvSpPr txBox="1"/>
          <p:nvPr/>
        </p:nvSpPr>
        <p:spPr>
          <a:xfrm>
            <a:off x="1066800" y="439425"/>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558421" y="3810000"/>
            <a:ext cx="7848600" cy="2246769"/>
          </a:xfrm>
          <a:prstGeom prst="rect">
            <a:avLst/>
          </a:prstGeom>
          <a:noFill/>
        </p:spPr>
        <p:txBody>
          <a:bodyPr wrap="square" rtlCol="0">
            <a:spAutoFit/>
          </a:bodyPr>
          <a:lstStyle/>
          <a:p>
            <a:r>
              <a:rPr lang="en-US" sz="2000" b="1" dirty="0" smtClean="0"/>
              <a:t>Examples:</a:t>
            </a:r>
          </a:p>
          <a:p>
            <a:endParaRPr lang="en-US" sz="2000" b="1" dirty="0" smtClean="0"/>
          </a:p>
          <a:p>
            <a:r>
              <a:rPr lang="en-US" sz="2000" b="1" dirty="0" smtClean="0"/>
              <a:t>Everyone is </a:t>
            </a:r>
            <a:r>
              <a:rPr lang="en-US" sz="2000" dirty="0" smtClean="0"/>
              <a:t>happy. </a:t>
            </a:r>
          </a:p>
          <a:p>
            <a:r>
              <a:rPr lang="en-US" sz="2000" b="1" dirty="0" smtClean="0"/>
              <a:t>Each </a:t>
            </a:r>
            <a:r>
              <a:rPr lang="en-US" sz="2000" dirty="0" smtClean="0"/>
              <a:t>of the sacks </a:t>
            </a:r>
            <a:r>
              <a:rPr lang="en-US" sz="2000" b="1" dirty="0" smtClean="0"/>
              <a:t>was </a:t>
            </a:r>
            <a:r>
              <a:rPr lang="en-US" sz="2000" dirty="0" smtClean="0"/>
              <a:t>full. </a:t>
            </a:r>
          </a:p>
          <a:p>
            <a:r>
              <a:rPr lang="en-US" sz="2000" b="1" dirty="0" smtClean="0"/>
              <a:t>Nobody was </a:t>
            </a:r>
            <a:r>
              <a:rPr lang="en-US" sz="2000" dirty="0" smtClean="0"/>
              <a:t>leaving. </a:t>
            </a:r>
          </a:p>
          <a:p>
            <a:r>
              <a:rPr lang="en-US" sz="2000" dirty="0" smtClean="0"/>
              <a:t>That </a:t>
            </a:r>
            <a:r>
              <a:rPr lang="en-US" sz="2000" b="1" dirty="0" smtClean="0"/>
              <a:t>one costs </a:t>
            </a:r>
            <a:r>
              <a:rPr lang="en-US" sz="2000" dirty="0" smtClean="0"/>
              <a:t>too much. </a:t>
            </a:r>
          </a:p>
          <a:p>
            <a:endParaRPr lang="en-US" sz="2000" dirty="0"/>
          </a:p>
        </p:txBody>
      </p:sp>
    </p:spTree>
    <p:extLst>
      <p:ext uri="{BB962C8B-B14F-4D97-AF65-F5344CB8AC3E}">
        <p14:creationId xmlns:p14="http://schemas.microsoft.com/office/powerpoint/2010/main" val="910331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8305800" cy="2492990"/>
          </a:xfrm>
          <a:prstGeom prst="rect">
            <a:avLst/>
          </a:prstGeom>
        </p:spPr>
        <p:txBody>
          <a:bodyPr wrap="square">
            <a:spAutoFit/>
          </a:bodyPr>
          <a:lstStyle/>
          <a:p>
            <a:endParaRPr lang="en-US" sz="2200" dirty="0"/>
          </a:p>
          <a:p>
            <a:pPr algn="ctr"/>
            <a:r>
              <a:rPr lang="en-US" sz="2200" dirty="0"/>
              <a:t> A few indefinite pronouns can be singular or plural, depending upon their use in the sentence. Often information in a prepositional phrase can help you decide whether the pronoun is singular or plural. These "two-way" pronouns are as follows: </a:t>
            </a:r>
            <a:endParaRPr lang="en-US" sz="2200" dirty="0" smtClean="0"/>
          </a:p>
          <a:p>
            <a:endParaRPr lang="en-US" sz="2200" dirty="0" smtClean="0"/>
          </a:p>
          <a:p>
            <a:pPr algn="ctr"/>
            <a:r>
              <a:rPr lang="en-US" sz="2400" b="1" dirty="0" smtClean="0"/>
              <a:t>all</a:t>
            </a:r>
            <a:r>
              <a:rPr lang="en-US" sz="2400" b="1" dirty="0"/>
              <a:t>, some, any, none, most, more, </a:t>
            </a:r>
            <a:r>
              <a:rPr lang="en-US" sz="2400" b="1" dirty="0" smtClean="0"/>
              <a:t>enough </a:t>
            </a:r>
            <a:endParaRPr lang="en-US" sz="2400" b="1" dirty="0"/>
          </a:p>
        </p:txBody>
      </p:sp>
      <p:sp>
        <p:nvSpPr>
          <p:cNvPr id="3" name="TextBox 2"/>
          <p:cNvSpPr txBox="1"/>
          <p:nvPr/>
        </p:nvSpPr>
        <p:spPr>
          <a:xfrm>
            <a:off x="1066800" y="427630"/>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609600" y="3657600"/>
            <a:ext cx="8153400" cy="2585323"/>
          </a:xfrm>
          <a:prstGeom prst="rect">
            <a:avLst/>
          </a:prstGeom>
          <a:noFill/>
        </p:spPr>
        <p:txBody>
          <a:bodyPr wrap="square" rtlCol="0">
            <a:spAutoFit/>
          </a:bodyPr>
          <a:lstStyle/>
          <a:p>
            <a:r>
              <a:rPr lang="en-US" b="1" dirty="0" smtClean="0"/>
              <a:t>Examples:</a:t>
            </a:r>
          </a:p>
          <a:p>
            <a:endParaRPr lang="en-US" b="1" dirty="0" smtClean="0"/>
          </a:p>
          <a:p>
            <a:r>
              <a:rPr lang="en-US" b="1" dirty="0" smtClean="0"/>
              <a:t>All </a:t>
            </a:r>
            <a:r>
              <a:rPr lang="en-US" dirty="0" smtClean="0"/>
              <a:t>of the pie </a:t>
            </a:r>
            <a:r>
              <a:rPr lang="en-US" b="1" dirty="0" smtClean="0"/>
              <a:t>was </a:t>
            </a:r>
            <a:r>
              <a:rPr lang="en-US" dirty="0" smtClean="0"/>
              <a:t>eaten. </a:t>
            </a:r>
          </a:p>
          <a:p>
            <a:r>
              <a:rPr lang="en-US" b="1" dirty="0" smtClean="0"/>
              <a:t>Most </a:t>
            </a:r>
            <a:r>
              <a:rPr lang="en-US" dirty="0" smtClean="0"/>
              <a:t>of the roof </a:t>
            </a:r>
            <a:r>
              <a:rPr lang="en-US" b="1" dirty="0" smtClean="0"/>
              <a:t>is </a:t>
            </a:r>
            <a:r>
              <a:rPr lang="en-US" dirty="0" smtClean="0"/>
              <a:t>finished. </a:t>
            </a:r>
          </a:p>
          <a:p>
            <a:r>
              <a:rPr lang="en-US" b="1" dirty="0" smtClean="0"/>
              <a:t>None </a:t>
            </a:r>
            <a:r>
              <a:rPr lang="en-US" dirty="0" smtClean="0"/>
              <a:t>of the snow </a:t>
            </a:r>
            <a:r>
              <a:rPr lang="en-US" b="1" dirty="0" smtClean="0"/>
              <a:t>has </a:t>
            </a:r>
            <a:r>
              <a:rPr lang="en-US" dirty="0" smtClean="0"/>
              <a:t>melted. </a:t>
            </a:r>
          </a:p>
          <a:p>
            <a:r>
              <a:rPr lang="en-US" b="1" dirty="0" smtClean="0"/>
              <a:t>All </a:t>
            </a:r>
            <a:r>
              <a:rPr lang="en-US" dirty="0" smtClean="0"/>
              <a:t>of the pears </a:t>
            </a:r>
            <a:r>
              <a:rPr lang="en-US" b="1" dirty="0" smtClean="0"/>
              <a:t>were </a:t>
            </a:r>
            <a:r>
              <a:rPr lang="en-US" dirty="0" smtClean="0"/>
              <a:t>eaten. </a:t>
            </a:r>
          </a:p>
          <a:p>
            <a:r>
              <a:rPr lang="en-US" b="1" dirty="0" smtClean="0"/>
              <a:t>Most </a:t>
            </a:r>
            <a:r>
              <a:rPr lang="en-US" dirty="0" smtClean="0"/>
              <a:t>of the trees </a:t>
            </a:r>
            <a:r>
              <a:rPr lang="en-US" b="1" dirty="0" smtClean="0"/>
              <a:t>are </a:t>
            </a:r>
            <a:r>
              <a:rPr lang="en-US" dirty="0" smtClean="0"/>
              <a:t>dying. </a:t>
            </a:r>
          </a:p>
          <a:p>
            <a:r>
              <a:rPr lang="en-US" b="1" dirty="0" smtClean="0"/>
              <a:t>None </a:t>
            </a:r>
            <a:r>
              <a:rPr lang="en-US" dirty="0" smtClean="0"/>
              <a:t>of the boys </a:t>
            </a:r>
            <a:r>
              <a:rPr lang="en-US" b="1" dirty="0" smtClean="0"/>
              <a:t>have </a:t>
            </a:r>
            <a:r>
              <a:rPr lang="en-US" dirty="0" smtClean="0"/>
              <a:t>passed. </a:t>
            </a:r>
          </a:p>
          <a:p>
            <a:endParaRPr lang="en-US" dirty="0"/>
          </a:p>
        </p:txBody>
      </p:sp>
    </p:spTree>
    <p:extLst>
      <p:ext uri="{BB962C8B-B14F-4D97-AF65-F5344CB8AC3E}">
        <p14:creationId xmlns:p14="http://schemas.microsoft.com/office/powerpoint/2010/main" val="3408375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7924800" cy="1938992"/>
          </a:xfrm>
          <a:prstGeom prst="rect">
            <a:avLst/>
          </a:prstGeom>
        </p:spPr>
        <p:txBody>
          <a:bodyPr wrap="square">
            <a:spAutoFit/>
          </a:bodyPr>
          <a:lstStyle/>
          <a:p>
            <a:endParaRPr lang="en-US" sz="2400" dirty="0"/>
          </a:p>
          <a:p>
            <a:pPr algn="ctr"/>
            <a:r>
              <a:rPr lang="en-US" sz="2400" dirty="0" smtClean="0"/>
              <a:t>Prepositional </a:t>
            </a:r>
            <a:r>
              <a:rPr lang="en-US" sz="2400" dirty="0"/>
              <a:t>phrases </a:t>
            </a:r>
            <a:r>
              <a:rPr lang="en-US" sz="2400" u="sng" dirty="0"/>
              <a:t>never</a:t>
            </a:r>
            <a:r>
              <a:rPr lang="en-US" sz="2400" dirty="0"/>
              <a:t> contain the subject of the sentence. In most cases, you should ignore the prepositional phrase when trying to determine the correct verb form to use. </a:t>
            </a:r>
          </a:p>
        </p:txBody>
      </p:sp>
      <p:sp>
        <p:nvSpPr>
          <p:cNvPr id="3" name="TextBox 2"/>
          <p:cNvSpPr txBox="1"/>
          <p:nvPr/>
        </p:nvSpPr>
        <p:spPr>
          <a:xfrm>
            <a:off x="990600" y="427630"/>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4" name="TextBox 3"/>
          <p:cNvSpPr txBox="1"/>
          <p:nvPr/>
        </p:nvSpPr>
        <p:spPr>
          <a:xfrm>
            <a:off x="696036" y="3327737"/>
            <a:ext cx="7620000" cy="2585323"/>
          </a:xfrm>
          <a:prstGeom prst="rect">
            <a:avLst/>
          </a:prstGeom>
          <a:noFill/>
        </p:spPr>
        <p:txBody>
          <a:bodyPr wrap="square" rtlCol="0">
            <a:spAutoFit/>
          </a:bodyPr>
          <a:lstStyle/>
          <a:p>
            <a:r>
              <a:rPr lang="en-US" dirty="0" smtClean="0"/>
              <a:t>For example: </a:t>
            </a:r>
          </a:p>
          <a:p>
            <a:endParaRPr lang="en-US" dirty="0" smtClean="0"/>
          </a:p>
          <a:p>
            <a:r>
              <a:rPr lang="en-US" b="1" dirty="0" smtClean="0"/>
              <a:t>One </a:t>
            </a:r>
            <a:r>
              <a:rPr lang="en-US" dirty="0" smtClean="0"/>
              <a:t>of the flowers </a:t>
            </a:r>
            <a:r>
              <a:rPr lang="en-US" b="1" dirty="0" smtClean="0"/>
              <a:t>is </a:t>
            </a:r>
            <a:r>
              <a:rPr lang="en-US" dirty="0" smtClean="0"/>
              <a:t>dying.</a:t>
            </a:r>
          </a:p>
          <a:p>
            <a:r>
              <a:rPr lang="en-US" dirty="0" smtClean="0"/>
              <a:t>The </a:t>
            </a:r>
            <a:r>
              <a:rPr lang="en-US" b="1" dirty="0" smtClean="0"/>
              <a:t>coach</a:t>
            </a:r>
            <a:r>
              <a:rPr lang="en-US" dirty="0" smtClean="0"/>
              <a:t>, along with the players, </a:t>
            </a:r>
            <a:r>
              <a:rPr lang="en-US" b="1" dirty="0" smtClean="0"/>
              <a:t>is </a:t>
            </a:r>
            <a:r>
              <a:rPr lang="en-US" dirty="0" smtClean="0"/>
              <a:t>celebrating. </a:t>
            </a:r>
          </a:p>
          <a:p>
            <a:r>
              <a:rPr lang="en-US" b="1" dirty="0" smtClean="0"/>
              <a:t>Neither </a:t>
            </a:r>
            <a:r>
              <a:rPr lang="en-US" dirty="0" smtClean="0"/>
              <a:t>of those boys </a:t>
            </a:r>
            <a:r>
              <a:rPr lang="en-US" b="1" dirty="0" smtClean="0"/>
              <a:t>has </a:t>
            </a:r>
            <a:r>
              <a:rPr lang="en-US" dirty="0" smtClean="0"/>
              <a:t>graduated. </a:t>
            </a:r>
          </a:p>
          <a:p>
            <a:r>
              <a:rPr lang="en-US" b="1" dirty="0" smtClean="0"/>
              <a:t>Either </a:t>
            </a:r>
            <a:r>
              <a:rPr lang="en-US" dirty="0" smtClean="0"/>
              <a:t>of those dresses </a:t>
            </a:r>
            <a:r>
              <a:rPr lang="en-US" b="1" dirty="0" smtClean="0"/>
              <a:t>looks </a:t>
            </a:r>
            <a:r>
              <a:rPr lang="en-US" dirty="0" smtClean="0"/>
              <a:t>fine. </a:t>
            </a:r>
          </a:p>
          <a:p>
            <a:r>
              <a:rPr lang="en-US" b="1" dirty="0" smtClean="0"/>
              <a:t>Both </a:t>
            </a:r>
            <a:r>
              <a:rPr lang="en-US" dirty="0" smtClean="0"/>
              <a:t>of the books </a:t>
            </a:r>
            <a:r>
              <a:rPr lang="en-US" b="1" dirty="0" smtClean="0"/>
              <a:t>were </a:t>
            </a:r>
            <a:r>
              <a:rPr lang="en-US" dirty="0" smtClean="0"/>
              <a:t>on sale. </a:t>
            </a:r>
          </a:p>
          <a:p>
            <a:r>
              <a:rPr lang="en-US" dirty="0" smtClean="0"/>
              <a:t>Every </a:t>
            </a:r>
            <a:r>
              <a:rPr lang="en-US" b="1" dirty="0" smtClean="0"/>
              <a:t>one </a:t>
            </a:r>
            <a:r>
              <a:rPr lang="en-US" dirty="0" smtClean="0"/>
              <a:t>of the glasses </a:t>
            </a:r>
            <a:r>
              <a:rPr lang="en-US" b="1" dirty="0" smtClean="0"/>
              <a:t>is </a:t>
            </a:r>
            <a:r>
              <a:rPr lang="en-US" dirty="0" smtClean="0"/>
              <a:t>broken. </a:t>
            </a:r>
          </a:p>
          <a:p>
            <a:endParaRPr lang="en-US" dirty="0"/>
          </a:p>
        </p:txBody>
      </p:sp>
    </p:spTree>
    <p:extLst>
      <p:ext uri="{BB962C8B-B14F-4D97-AF65-F5344CB8AC3E}">
        <p14:creationId xmlns:p14="http://schemas.microsoft.com/office/powerpoint/2010/main" val="4027774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19200"/>
            <a:ext cx="8001000" cy="1938992"/>
          </a:xfrm>
          <a:prstGeom prst="rect">
            <a:avLst/>
          </a:prstGeom>
        </p:spPr>
        <p:txBody>
          <a:bodyPr wrap="square">
            <a:spAutoFit/>
          </a:bodyPr>
          <a:lstStyle/>
          <a:p>
            <a:endParaRPr lang="en-US" sz="2000" dirty="0"/>
          </a:p>
          <a:p>
            <a:pPr algn="ctr"/>
            <a:r>
              <a:rPr lang="en-US" sz="2000" dirty="0" smtClean="0"/>
              <a:t>Connecting </a:t>
            </a:r>
            <a:r>
              <a:rPr lang="en-US" sz="2000" dirty="0"/>
              <a:t>subjects with "and" usually makes them plural</a:t>
            </a:r>
            <a:r>
              <a:rPr lang="en-US" sz="2000" b="1" dirty="0"/>
              <a:t>; </a:t>
            </a:r>
            <a:r>
              <a:rPr lang="en-US" sz="2000" dirty="0"/>
              <a:t>therefore, to check for proper agreement you can substitute the pronouns "they" or "we" for plural subjects. </a:t>
            </a:r>
          </a:p>
          <a:p>
            <a:pPr algn="ctr"/>
            <a:r>
              <a:rPr lang="en-US" sz="2000" dirty="0" smtClean="0"/>
              <a:t>Exceptions </a:t>
            </a:r>
            <a:r>
              <a:rPr lang="en-US" sz="2000" dirty="0"/>
              <a:t>include pairs of words that are considered to be one thing. </a:t>
            </a:r>
            <a:r>
              <a:rPr lang="en-US" sz="2000" dirty="0" smtClean="0"/>
              <a:t>(</a:t>
            </a:r>
            <a:r>
              <a:rPr lang="en-US" sz="2000" b="1" dirty="0" smtClean="0"/>
              <a:t>Peanut </a:t>
            </a:r>
            <a:r>
              <a:rPr lang="en-US" sz="2000" b="1" dirty="0"/>
              <a:t>butter and jelly </a:t>
            </a:r>
            <a:r>
              <a:rPr lang="en-US" sz="2000" dirty="0"/>
              <a:t>is my favorite sandwich</a:t>
            </a:r>
            <a:r>
              <a:rPr lang="en-US" sz="2000" dirty="0" smtClean="0"/>
              <a:t>.)</a:t>
            </a:r>
            <a:endParaRPr lang="en-US" sz="2000" dirty="0"/>
          </a:p>
        </p:txBody>
      </p:sp>
      <p:sp>
        <p:nvSpPr>
          <p:cNvPr id="4" name="TextBox 3"/>
          <p:cNvSpPr txBox="1"/>
          <p:nvPr/>
        </p:nvSpPr>
        <p:spPr>
          <a:xfrm>
            <a:off x="914400" y="453072"/>
            <a:ext cx="7620000" cy="369332"/>
          </a:xfrm>
          <a:prstGeom prst="rect">
            <a:avLst/>
          </a:prstGeom>
          <a:noFill/>
        </p:spPr>
        <p:txBody>
          <a:bodyPr wrap="square" rtlCol="0">
            <a:spAutoFit/>
          </a:bodyPr>
          <a:lstStyle/>
          <a:p>
            <a:pPr algn="r"/>
            <a:r>
              <a:rPr lang="en-US" b="1" dirty="0" smtClean="0"/>
              <a:t>Noun/Verb Agreement</a:t>
            </a:r>
            <a:endParaRPr lang="en-US" b="1" dirty="0"/>
          </a:p>
        </p:txBody>
      </p:sp>
      <p:sp>
        <p:nvSpPr>
          <p:cNvPr id="5" name="TextBox 4"/>
          <p:cNvSpPr txBox="1"/>
          <p:nvPr/>
        </p:nvSpPr>
        <p:spPr>
          <a:xfrm>
            <a:off x="685800" y="3784979"/>
            <a:ext cx="8001000" cy="2246769"/>
          </a:xfrm>
          <a:prstGeom prst="rect">
            <a:avLst/>
          </a:prstGeom>
          <a:noFill/>
        </p:spPr>
        <p:txBody>
          <a:bodyPr wrap="square" rtlCol="0">
            <a:spAutoFit/>
          </a:bodyPr>
          <a:lstStyle/>
          <a:p>
            <a:r>
              <a:rPr lang="en-US" sz="2000" dirty="0" smtClean="0"/>
              <a:t>For example: </a:t>
            </a:r>
          </a:p>
          <a:p>
            <a:endParaRPr lang="en-US" sz="2000" dirty="0" smtClean="0"/>
          </a:p>
          <a:p>
            <a:r>
              <a:rPr lang="en-US" sz="2000" b="1" dirty="0" smtClean="0"/>
              <a:t>Mary </a:t>
            </a:r>
            <a:r>
              <a:rPr lang="en-US" sz="2000" dirty="0" smtClean="0"/>
              <a:t>and </a:t>
            </a:r>
            <a:r>
              <a:rPr lang="en-US" sz="2000" b="1" dirty="0" smtClean="0"/>
              <a:t>Jack </a:t>
            </a:r>
            <a:r>
              <a:rPr lang="en-US" sz="2000" dirty="0" smtClean="0"/>
              <a:t>are friends. (They are friends) </a:t>
            </a:r>
          </a:p>
          <a:p>
            <a:r>
              <a:rPr lang="en-US" sz="2000" dirty="0" smtClean="0"/>
              <a:t>The </a:t>
            </a:r>
            <a:r>
              <a:rPr lang="en-US" sz="2000" b="1" dirty="0" smtClean="0"/>
              <a:t>car </a:t>
            </a:r>
            <a:r>
              <a:rPr lang="en-US" sz="2000" dirty="0" smtClean="0"/>
              <a:t>and the </a:t>
            </a:r>
            <a:r>
              <a:rPr lang="en-US" sz="2000" b="1" dirty="0" smtClean="0"/>
              <a:t>truck run </a:t>
            </a:r>
            <a:r>
              <a:rPr lang="en-US" sz="2000" dirty="0" smtClean="0"/>
              <a:t>well. (They run well.) </a:t>
            </a:r>
          </a:p>
          <a:p>
            <a:r>
              <a:rPr lang="en-US" sz="2000" b="1" dirty="0" smtClean="0"/>
              <a:t>He </a:t>
            </a:r>
            <a:r>
              <a:rPr lang="en-US" sz="2000" dirty="0" smtClean="0"/>
              <a:t>and </a:t>
            </a:r>
            <a:r>
              <a:rPr lang="en-US" sz="2000" b="1" dirty="0" smtClean="0"/>
              <a:t>I </a:t>
            </a:r>
            <a:r>
              <a:rPr lang="en-US" sz="2000" dirty="0" smtClean="0"/>
              <a:t>are friends. (We are friends.) </a:t>
            </a:r>
          </a:p>
          <a:p>
            <a:endParaRPr lang="en-US" sz="2000" dirty="0" smtClean="0"/>
          </a:p>
          <a:p>
            <a:endParaRPr lang="en-US" sz="2000" dirty="0"/>
          </a:p>
        </p:txBody>
      </p:sp>
    </p:spTree>
    <p:extLst>
      <p:ext uri="{BB962C8B-B14F-4D97-AF65-F5344CB8AC3E}">
        <p14:creationId xmlns:p14="http://schemas.microsoft.com/office/powerpoint/2010/main" val="9151304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9913</TotalTime>
  <Words>1191</Words>
  <Application>Microsoft Office PowerPoint</Application>
  <PresentationFormat>On-screen Show (4:3)</PresentationFormat>
  <Paragraphs>142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TCU</dc:creator>
  <cp:lastModifiedBy>TCU</cp:lastModifiedBy>
  <cp:revision>11</cp:revision>
  <dcterms:created xsi:type="dcterms:W3CDTF">2015-04-13T20:35:09Z</dcterms:created>
  <dcterms:modified xsi:type="dcterms:W3CDTF">2015-04-20T17:48:46Z</dcterms:modified>
</cp:coreProperties>
</file>