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E05191-8903-49A7-8F39-059BD4C0740B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5D4D35-FB03-4F4B-8C76-C946C8DF758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99748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 smtClean="0"/>
              <a:t>The </a:t>
            </a:r>
            <a:r>
              <a:rPr lang="en-US" dirty="0"/>
              <a:t>apostrophe is used to show ownership or to indicate a contraction. For possession, the apostrophe comes before or after the final “s” depending upon whether the word is singular or plural. (Note: If the spelling of the word itself is plural without adding an “s”, then the apostrophe is placed before the “s</a:t>
            </a:r>
            <a:r>
              <a:rPr lang="en-US" dirty="0" smtClean="0"/>
              <a:t>”.)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Apostrophes</a:t>
            </a:r>
            <a:endParaRPr lang="en-US" sz="2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831694"/>
              </p:ext>
            </p:extLst>
          </p:nvPr>
        </p:nvGraphicFramePr>
        <p:xfrm>
          <a:off x="457200" y="2743200"/>
          <a:ext cx="8305800" cy="2743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571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One boy’s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man’s 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woman’s book</a:t>
                      </a:r>
                      <a:endParaRPr lang="en-US" dirty="0"/>
                    </a:p>
                  </a:txBody>
                  <a:tcPr/>
                </a:tc>
              </a:tr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Two boys’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men’s books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women’s books</a:t>
                      </a:r>
                      <a:endParaRPr lang="en-US" dirty="0"/>
                    </a:p>
                  </a:txBody>
                  <a:tcPr/>
                </a:tc>
              </a:tr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r>
                        <a:rPr lang="en-US" baseline="0" dirty="0" smtClean="0"/>
                        <a:t> child’s book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children’s books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girls’ books</a:t>
                      </a:r>
                      <a:endParaRPr lang="en-US" dirty="0"/>
                    </a:p>
                  </a:txBody>
                  <a:tcPr/>
                </a:tc>
              </a:tr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One week’s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weeks’ 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Four cents’ worth</a:t>
                      </a:r>
                      <a:endParaRPr lang="en-US" dirty="0"/>
                    </a:p>
                  </a:txBody>
                  <a:tcPr/>
                </a:tc>
              </a:tr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Mr. Smith’s 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Smiths’ 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James’</a:t>
                      </a:r>
                      <a:r>
                        <a:rPr lang="en-US" baseline="0" dirty="0" smtClean="0"/>
                        <a:t> or James’s dog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57150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 Note: Do not use apostrophes with possessive pronouns (theirs, hers, yours,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37160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 </a:t>
            </a:r>
            <a:r>
              <a:rPr lang="en-US" sz="2400" b="1" dirty="0"/>
              <a:t>Parentheses ( ) </a:t>
            </a:r>
            <a:r>
              <a:rPr lang="en-US" sz="2400" dirty="0"/>
              <a:t>are used to set off information that is useful (or helpful) but not essential to the meaning of the sentence. </a:t>
            </a: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Parentheses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352800"/>
            <a:ext cx="784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Examples: </a:t>
            </a:r>
          </a:p>
          <a:p>
            <a:endParaRPr lang="en-US" sz="2000" dirty="0" smtClean="0"/>
          </a:p>
          <a:p>
            <a:r>
              <a:rPr lang="en-US" sz="2000" dirty="0" smtClean="0"/>
              <a:t>Chapter Four (pages 123-156) is one of the most difficult we will study this quarter. </a:t>
            </a:r>
          </a:p>
          <a:p>
            <a:endParaRPr lang="en-US" sz="2000" dirty="0" smtClean="0"/>
          </a:p>
          <a:p>
            <a:r>
              <a:rPr lang="en-US" sz="2000" dirty="0" smtClean="0"/>
              <a:t>I have seen many changes (most of them for the better) in </a:t>
            </a:r>
            <a:r>
              <a:rPr lang="en-US" sz="2000" smtClean="0"/>
              <a:t>our district </a:t>
            </a:r>
            <a:r>
              <a:rPr lang="en-US" sz="2000" dirty="0" smtClean="0"/>
              <a:t>during the last ten years.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61077" y="6423139"/>
            <a:ext cx="236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Sinclair.edu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8819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401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/>
              <a:t> For contractions, the apostrophe is placed at the spot where the letters have been left out.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Apostrophes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3528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Examples: </a:t>
            </a:r>
          </a:p>
          <a:p>
            <a:endParaRPr lang="en-US" sz="2400" dirty="0" smtClean="0"/>
          </a:p>
          <a:p>
            <a:r>
              <a:rPr lang="en-US" sz="2400" dirty="0" smtClean="0"/>
              <a:t>She’d like to go. (she would) </a:t>
            </a:r>
          </a:p>
          <a:p>
            <a:r>
              <a:rPr lang="en-US" sz="2400" dirty="0" smtClean="0"/>
              <a:t>It’s cold today. (it is) </a:t>
            </a:r>
          </a:p>
          <a:p>
            <a:r>
              <a:rPr lang="en-US" sz="2400" dirty="0" smtClean="0"/>
              <a:t>We’re ready. (we are) </a:t>
            </a:r>
          </a:p>
          <a:p>
            <a:r>
              <a:rPr lang="en-US" sz="2400" dirty="0" smtClean="0"/>
              <a:t>He didn’t pass. (did not)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110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19200"/>
            <a:ext cx="8458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2400" dirty="0"/>
              <a:t> The following words are often confused: 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b="1" dirty="0" smtClean="0"/>
              <a:t>Whose</a:t>
            </a:r>
            <a:r>
              <a:rPr lang="en-US" b="1" dirty="0"/>
              <a:t>: </a:t>
            </a:r>
            <a:r>
              <a:rPr lang="en-US" dirty="0"/>
              <a:t>Whose house is that? </a:t>
            </a:r>
            <a:endParaRPr lang="en-US" dirty="0" smtClean="0"/>
          </a:p>
          <a:p>
            <a:r>
              <a:rPr lang="en-US" b="1" dirty="0" smtClean="0"/>
              <a:t>Who’s</a:t>
            </a:r>
            <a:r>
              <a:rPr lang="en-US" b="1" dirty="0"/>
              <a:t>: </a:t>
            </a:r>
            <a:r>
              <a:rPr lang="en-US" dirty="0"/>
              <a:t>Who’s at the door? (who is)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Their: </a:t>
            </a:r>
            <a:r>
              <a:rPr lang="en-US" dirty="0" smtClean="0"/>
              <a:t>Their house is nice. </a:t>
            </a:r>
            <a:endParaRPr lang="en-US" dirty="0"/>
          </a:p>
          <a:p>
            <a:r>
              <a:rPr lang="en-US" b="1" dirty="0" smtClean="0"/>
              <a:t>There</a:t>
            </a:r>
            <a:r>
              <a:rPr lang="en-US" b="1" dirty="0"/>
              <a:t>: </a:t>
            </a:r>
            <a:r>
              <a:rPr lang="en-US" dirty="0"/>
              <a:t>There is one piece left. </a:t>
            </a:r>
          </a:p>
          <a:p>
            <a:r>
              <a:rPr lang="en-US" b="1" dirty="0"/>
              <a:t>There’s</a:t>
            </a:r>
            <a:r>
              <a:rPr lang="en-US" dirty="0"/>
              <a:t>: There’s one piece left. (there is) </a:t>
            </a:r>
            <a:endParaRPr lang="en-US" dirty="0" smtClean="0"/>
          </a:p>
          <a:p>
            <a:r>
              <a:rPr lang="en-US" b="1" dirty="0" smtClean="0"/>
              <a:t>Theirs: </a:t>
            </a:r>
            <a:r>
              <a:rPr lang="en-US" dirty="0" smtClean="0"/>
              <a:t>That one is theirs. </a:t>
            </a:r>
          </a:p>
          <a:p>
            <a:r>
              <a:rPr lang="en-US" b="1" dirty="0" smtClean="0"/>
              <a:t>They’re: </a:t>
            </a:r>
            <a:r>
              <a:rPr lang="en-US" dirty="0" smtClean="0"/>
              <a:t>They’re too heavy. (they are) </a:t>
            </a:r>
          </a:p>
          <a:p>
            <a:endParaRPr lang="en-US" dirty="0"/>
          </a:p>
          <a:p>
            <a:r>
              <a:rPr lang="en-US" b="1" dirty="0"/>
              <a:t>Your: </a:t>
            </a:r>
            <a:r>
              <a:rPr lang="en-US" dirty="0"/>
              <a:t>Your house is lovely. </a:t>
            </a:r>
            <a:endParaRPr lang="en-US" dirty="0" smtClean="0"/>
          </a:p>
          <a:p>
            <a:r>
              <a:rPr lang="en-US" b="1" dirty="0" smtClean="0"/>
              <a:t>You’re</a:t>
            </a:r>
            <a:r>
              <a:rPr lang="en-US" b="1" dirty="0"/>
              <a:t>: </a:t>
            </a:r>
            <a:r>
              <a:rPr lang="en-US" dirty="0"/>
              <a:t>You’re funny. (you are)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Its</a:t>
            </a:r>
            <a:r>
              <a:rPr lang="en-US" b="1" dirty="0"/>
              <a:t>: </a:t>
            </a:r>
            <a:r>
              <a:rPr lang="en-US" dirty="0"/>
              <a:t>The dog broke its leg. </a:t>
            </a:r>
          </a:p>
          <a:p>
            <a:r>
              <a:rPr lang="en-US" b="1" dirty="0"/>
              <a:t>It’s: </a:t>
            </a:r>
            <a:r>
              <a:rPr lang="en-US" dirty="0"/>
              <a:t>It’s a hard test. (it is)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Apostrophes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694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140" y="1143000"/>
            <a:ext cx="8395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The </a:t>
            </a:r>
            <a:r>
              <a:rPr lang="en-US" sz="2400" dirty="0"/>
              <a:t>most common use of quotation marks is to indicate the exact </a:t>
            </a:r>
            <a:r>
              <a:rPr lang="en-US" sz="2400" dirty="0" smtClean="0"/>
              <a:t>words </a:t>
            </a:r>
            <a:r>
              <a:rPr lang="en-US" sz="2400" dirty="0"/>
              <a:t>of a speaker. </a:t>
            </a:r>
            <a:r>
              <a:rPr lang="en-US" sz="2400" dirty="0" smtClean="0"/>
              <a:t>A closing comma or period goes inside the quotation marks. Notice </a:t>
            </a:r>
            <a:r>
              <a:rPr lang="en-US" sz="2400" dirty="0"/>
              <a:t>how the following sentences are punctuated: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Quotation Marks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4689" y="3276600"/>
            <a:ext cx="8243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Jim remarked, “This is a great film.” </a:t>
            </a:r>
          </a:p>
          <a:p>
            <a:r>
              <a:rPr lang="en-US" dirty="0" smtClean="0"/>
              <a:t>“This is a great film,” Jim said.</a:t>
            </a:r>
          </a:p>
          <a:p>
            <a:endParaRPr lang="en-US" dirty="0" smtClean="0"/>
          </a:p>
          <a:p>
            <a:r>
              <a:rPr lang="en-US" dirty="0" smtClean="0"/>
              <a:t>“Stop!” shouted the officer. </a:t>
            </a:r>
          </a:p>
          <a:p>
            <a:r>
              <a:rPr lang="en-US" dirty="0" smtClean="0"/>
              <a:t>The officer shouted, “Stop!” </a:t>
            </a:r>
          </a:p>
          <a:p>
            <a:endParaRPr lang="en-US" dirty="0" smtClean="0"/>
          </a:p>
          <a:p>
            <a:r>
              <a:rPr lang="en-US" dirty="0" smtClean="0"/>
              <a:t>“What time is it?” Jim asked. </a:t>
            </a:r>
          </a:p>
          <a:p>
            <a:r>
              <a:rPr lang="en-US" dirty="0" smtClean="0"/>
              <a:t>Jim asked, “What time is it?” </a:t>
            </a:r>
          </a:p>
          <a:p>
            <a:endParaRPr lang="en-US" dirty="0" smtClean="0"/>
          </a:p>
          <a:p>
            <a:r>
              <a:rPr lang="en-US" dirty="0" smtClean="0"/>
              <a:t>“If you come over later,” Jerry said, “we can talk about it.” </a:t>
            </a:r>
          </a:p>
        </p:txBody>
      </p:sp>
    </p:spTree>
    <p:extLst>
      <p:ext uri="{BB962C8B-B14F-4D97-AF65-F5344CB8AC3E}">
        <p14:creationId xmlns:p14="http://schemas.microsoft.com/office/powerpoint/2010/main" val="33029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954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Quotation marks are also used to indicate the titles of poems, short stories, songs, and articles, and to highlight words. </a:t>
            </a:r>
          </a:p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Quotation Marks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Examples:</a:t>
            </a:r>
          </a:p>
          <a:p>
            <a:endParaRPr lang="en-US" sz="2000" dirty="0" smtClean="0"/>
          </a:p>
          <a:p>
            <a:r>
              <a:rPr lang="en-US" sz="2000" dirty="0" smtClean="0"/>
              <a:t>“Bad to the Bone” is a great song by George </a:t>
            </a:r>
            <a:r>
              <a:rPr lang="en-US" sz="2000" dirty="0" err="1" smtClean="0"/>
              <a:t>Thorogood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I read Robert Frost’s “Patterns” yesterday. </a:t>
            </a:r>
          </a:p>
          <a:p>
            <a:r>
              <a:rPr lang="en-US" sz="2000" dirty="0" smtClean="0"/>
              <a:t>The word “receive” is a difficult one for many people to spell. </a:t>
            </a:r>
          </a:p>
          <a:p>
            <a:r>
              <a:rPr lang="en-US" sz="2000" dirty="0" smtClean="0"/>
              <a:t>“The song </a:t>
            </a:r>
            <a:r>
              <a:rPr lang="en-US" sz="2000" b="1" dirty="0" smtClean="0"/>
              <a:t>‘</a:t>
            </a:r>
            <a:r>
              <a:rPr lang="en-US" sz="2000" dirty="0" smtClean="0"/>
              <a:t>Help</a:t>
            </a:r>
            <a:r>
              <a:rPr lang="en-US" sz="2000" b="1" dirty="0" smtClean="0"/>
              <a:t>’ </a:t>
            </a:r>
            <a:r>
              <a:rPr lang="en-US" sz="2000" dirty="0" smtClean="0"/>
              <a:t>is a classic,” said Sarah.  (Single quotation marks are used for a quotation within a quotation. 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6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8077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/>
              <a:t> A </a:t>
            </a:r>
            <a:r>
              <a:rPr lang="en-US" sz="2000" b="1" dirty="0"/>
              <a:t>colon (:) </a:t>
            </a:r>
            <a:r>
              <a:rPr lang="en-US" sz="2000" dirty="0"/>
              <a:t>is used at the end of a complete thought to introduce a list, an explanation, or a formal quotation. (Do not use a colon if the list or explanation is connected to the sentence without a complete stop.)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Colon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8379" y="2939955"/>
            <a:ext cx="807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dirty="0" smtClean="0"/>
              <a:t>To repair this truck, we need the following parts</a:t>
            </a:r>
            <a:r>
              <a:rPr lang="en-US" b="1" dirty="0" smtClean="0"/>
              <a:t>: </a:t>
            </a:r>
            <a:r>
              <a:rPr lang="en-US" dirty="0" smtClean="0"/>
              <a:t>a radiator hose and a head gasket. </a:t>
            </a:r>
          </a:p>
          <a:p>
            <a:r>
              <a:rPr lang="en-US" dirty="0" smtClean="0"/>
              <a:t>This amplifier is not worth repairing</a:t>
            </a:r>
            <a:r>
              <a:rPr lang="en-US" b="1" dirty="0" smtClean="0"/>
              <a:t>: </a:t>
            </a:r>
            <a:r>
              <a:rPr lang="en-US" dirty="0" smtClean="0"/>
              <a:t>the required replacement parts cost too much. </a:t>
            </a:r>
          </a:p>
          <a:p>
            <a:r>
              <a:rPr lang="en-US" dirty="0" smtClean="0"/>
              <a:t>Lincoln's "Gettysburg Address" begins with these words</a:t>
            </a:r>
            <a:r>
              <a:rPr lang="en-US" b="1" dirty="0" smtClean="0"/>
              <a:t>: </a:t>
            </a:r>
            <a:r>
              <a:rPr lang="en-US" dirty="0" smtClean="0"/>
              <a:t>"Four score and seven years ago." </a:t>
            </a:r>
          </a:p>
          <a:p>
            <a:r>
              <a:rPr lang="en-US" dirty="0" smtClean="0"/>
              <a:t>The three students who scored 100 were Josh, Belinda, and Sara. (No stop, so no colon needed.)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 A </a:t>
            </a:r>
            <a:r>
              <a:rPr lang="en-US" b="1" dirty="0" smtClean="0"/>
              <a:t>semicolon (;) </a:t>
            </a:r>
            <a:r>
              <a:rPr lang="en-US" dirty="0"/>
              <a:t>is </a:t>
            </a:r>
            <a:r>
              <a:rPr lang="en-US" dirty="0" smtClean="0"/>
              <a:t>used mainly to separate main clauses that are not joined by a comma and a coordinating conjunction (FANBOYS).  A semicolon is also used to separate main clauses that are joined by conjunctive adverbs (however, therefore, nevertheless, furthermore, subsequently). It can also be used to separate items in a series when one or more of the items already contain a comma.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Semicolon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8379" y="35814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r>
              <a:rPr lang="en-US" dirty="0" smtClean="0"/>
              <a:t>I love jazz; the blues are my favorite kind of jazz.</a:t>
            </a:r>
          </a:p>
          <a:p>
            <a:endParaRPr lang="en-US" dirty="0"/>
          </a:p>
          <a:p>
            <a:r>
              <a:rPr lang="en-US" dirty="0" smtClean="0"/>
              <a:t>I forgot to do my homework; consequently, I receive a zero.</a:t>
            </a:r>
          </a:p>
          <a:p>
            <a:endParaRPr lang="en-US" dirty="0"/>
          </a:p>
          <a:p>
            <a:r>
              <a:rPr lang="en-US" dirty="0" smtClean="0"/>
              <a:t>Ms. Davidson, an English teacher; Mr. Doyle, a math teacher; and Mrs. </a:t>
            </a:r>
            <a:r>
              <a:rPr lang="en-US" dirty="0" err="1" smtClean="0"/>
              <a:t>Veazie</a:t>
            </a:r>
            <a:r>
              <a:rPr lang="en-US" dirty="0" smtClean="0"/>
              <a:t>, a social studies teacher, went to a conference together.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11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66843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/>
              <a:t> A </a:t>
            </a:r>
            <a:r>
              <a:rPr lang="en-US" sz="2000" b="1" dirty="0"/>
              <a:t>dash (--) </a:t>
            </a:r>
            <a:r>
              <a:rPr lang="en-US" sz="2000" dirty="0"/>
              <a:t>indicates a dramatic pause or special emphasis. Dashes are used to emphasize information that interrupts the flow of the sentence. A dash can also be used to highlight a special comment or shift in meaning at the end of a sentence. A dash is also found before a summarizing phrase or clause that follows a list.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46402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Dash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35052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Examples: </a:t>
            </a:r>
          </a:p>
          <a:p>
            <a:endParaRPr lang="en-US" sz="2000" dirty="0" smtClean="0"/>
          </a:p>
          <a:p>
            <a:r>
              <a:rPr lang="en-US" sz="2000" dirty="0" smtClean="0"/>
              <a:t>Three prominent citizens--Edwin Wilkes, Tom Smith, and Roberta Marsh--were elected to the board. </a:t>
            </a:r>
          </a:p>
          <a:p>
            <a:r>
              <a:rPr lang="en-US" sz="2000" dirty="0" smtClean="0"/>
              <a:t>I knew the material perfectly--until test day. </a:t>
            </a:r>
          </a:p>
          <a:p>
            <a:r>
              <a:rPr lang="en-US" sz="2000" dirty="0" smtClean="0"/>
              <a:t>Math, English, psychology, communications--I have a busy schedule this quarter.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78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95401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/>
              <a:t> A </a:t>
            </a:r>
            <a:r>
              <a:rPr lang="en-US" sz="2000" b="1" dirty="0"/>
              <a:t>hyphen (-) </a:t>
            </a:r>
            <a:r>
              <a:rPr lang="en-US" sz="2000" dirty="0"/>
              <a:t>is used to join two or more words together that </a:t>
            </a:r>
            <a:r>
              <a:rPr lang="en-US" sz="2000" dirty="0" smtClean="0"/>
              <a:t>describe a noun (before the noun, typically not after). </a:t>
            </a:r>
            <a:r>
              <a:rPr lang="en-US" sz="2000" dirty="0"/>
              <a:t>It is also used in some compound words and with some prefixes (all-, ex-, self-) and suffixes. It is used with numbers and to divide a word between syllables at the end of a line.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6900" y="482278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Hyphen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6146" y="35052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Examples: </a:t>
            </a:r>
          </a:p>
          <a:p>
            <a:endParaRPr lang="en-US" sz="2000" dirty="0" smtClean="0"/>
          </a:p>
          <a:p>
            <a:r>
              <a:rPr lang="en-US" sz="2000" dirty="0" smtClean="0"/>
              <a:t>We were delayed by a slow-moving train.</a:t>
            </a:r>
          </a:p>
          <a:p>
            <a:r>
              <a:rPr lang="en-US" sz="2000" dirty="0" smtClean="0"/>
              <a:t>My impatient sister-in-law was really upset. </a:t>
            </a:r>
          </a:p>
          <a:p>
            <a:r>
              <a:rPr lang="en-US" sz="2000" dirty="0" smtClean="0"/>
              <a:t>All twenty-one students in my math class appeared to be self-motivated. </a:t>
            </a:r>
          </a:p>
          <a:p>
            <a:r>
              <a:rPr lang="en-US" sz="2000" dirty="0" smtClean="0"/>
              <a:t>Everyone was supposed to read pages 24-94 over the weekend.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70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9914</TotalTime>
  <Words>1051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TCU</dc:creator>
  <cp:lastModifiedBy>TCU</cp:lastModifiedBy>
  <cp:revision>12</cp:revision>
  <dcterms:created xsi:type="dcterms:W3CDTF">2015-04-13T20:21:38Z</dcterms:created>
  <dcterms:modified xsi:type="dcterms:W3CDTF">2015-04-20T17:36:22Z</dcterms:modified>
</cp:coreProperties>
</file>