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644" r:id="rId1"/>
  </p:sldMasterIdLst>
  <p:sldIdLst>
    <p:sldId id="257" r:id="rId2"/>
    <p:sldId id="260" r:id="rId3"/>
    <p:sldId id="261" r:id="rId4"/>
    <p:sldId id="267" r:id="rId5"/>
    <p:sldId id="262" r:id="rId6"/>
    <p:sldId id="258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3B238-B648-48CE-8C7F-E3065F59BC17}" type="datetimeFigureOut">
              <a:rPr lang="en-US" smtClean="0"/>
              <a:t>4/15/2015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B7090-DB3F-4EEC-BE73-A683CFD8FDCE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3B238-B648-48CE-8C7F-E3065F59BC17}" type="datetimeFigureOut">
              <a:rPr lang="en-US" smtClean="0"/>
              <a:t>4/15/2015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B7090-DB3F-4EEC-BE73-A683CFD8F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3B238-B648-48CE-8C7F-E3065F59BC17}" type="datetimeFigureOut">
              <a:rPr lang="en-US" smtClean="0"/>
              <a:t>4/15/2015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B7090-DB3F-4EEC-BE73-A683CFD8F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3B238-B648-48CE-8C7F-E3065F59BC17}" type="datetimeFigureOut">
              <a:rPr lang="en-US" smtClean="0"/>
              <a:t>4/15/2015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B7090-DB3F-4EEC-BE73-A683CFD8F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3B238-B648-48CE-8C7F-E3065F59BC17}" type="datetimeFigureOut">
              <a:rPr lang="en-US" smtClean="0"/>
              <a:t>4/15/2015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B7090-DB3F-4EEC-BE73-A683CFD8FDCE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3B238-B648-48CE-8C7F-E3065F59BC17}" type="datetimeFigureOut">
              <a:rPr lang="en-US" smtClean="0"/>
              <a:t>4/15/2015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B7090-DB3F-4EEC-BE73-A683CFD8F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3B238-B648-48CE-8C7F-E3065F59BC17}" type="datetimeFigureOut">
              <a:rPr lang="en-US" smtClean="0"/>
              <a:t>4/15/2015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B7090-DB3F-4EEC-BE73-A683CFD8FDCE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3B238-B648-48CE-8C7F-E3065F59BC17}" type="datetimeFigureOut">
              <a:rPr lang="en-US" smtClean="0"/>
              <a:t>4/15/2015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B7090-DB3F-4EEC-BE73-A683CFD8F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3B238-B648-48CE-8C7F-E3065F59BC17}" type="datetimeFigureOut">
              <a:rPr lang="en-US" smtClean="0"/>
              <a:t>4/15/2015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B7090-DB3F-4EEC-BE73-A683CFD8F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3B238-B648-48CE-8C7F-E3065F59BC17}" type="datetimeFigureOut">
              <a:rPr lang="en-US" smtClean="0"/>
              <a:t>4/15/2015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B7090-DB3F-4EEC-BE73-A683CFD8FDCE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3B238-B648-48CE-8C7F-E3065F59BC17}" type="datetimeFigureOut">
              <a:rPr lang="en-US" smtClean="0"/>
              <a:t>4/15/2015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B7090-DB3F-4EEC-BE73-A683CFD8F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DF73B238-B648-48CE-8C7F-E3065F59BC17}" type="datetimeFigureOut">
              <a:rPr lang="en-US" smtClean="0"/>
              <a:t>4/15/2015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294B7090-DB3F-4EEC-BE73-A683CFD8FDC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45" r:id="rId1"/>
    <p:sldLayoutId id="2147484646" r:id="rId2"/>
    <p:sldLayoutId id="2147484647" r:id="rId3"/>
    <p:sldLayoutId id="2147484648" r:id="rId4"/>
    <p:sldLayoutId id="2147484649" r:id="rId5"/>
    <p:sldLayoutId id="2147484650" r:id="rId6"/>
    <p:sldLayoutId id="2147484651" r:id="rId7"/>
    <p:sldLayoutId id="2147484652" r:id="rId8"/>
    <p:sldLayoutId id="2147484653" r:id="rId9"/>
    <p:sldLayoutId id="2147484654" r:id="rId10"/>
    <p:sldLayoutId id="214748465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229600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Commas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458200" cy="50292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800" dirty="0" smtClean="0"/>
              <a:t>	</a:t>
            </a:r>
            <a:r>
              <a:rPr lang="en-US" sz="2800" b="1" dirty="0" smtClean="0"/>
              <a:t>1.  To separate words, phrases or clauses in a list or series.</a:t>
            </a:r>
          </a:p>
          <a:p>
            <a:pPr>
              <a:buNone/>
            </a:pPr>
            <a:r>
              <a:rPr lang="en-US" sz="2800" dirty="0" smtClean="0"/>
              <a:t>		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Examples:</a:t>
            </a:r>
          </a:p>
          <a:p>
            <a:pPr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A </a:t>
            </a:r>
            <a:r>
              <a:rPr lang="en-US" sz="2000" dirty="0"/>
              <a:t>worthwhile philosophy includes honesty, industry, and kindness. </a:t>
            </a: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Ham and eggs, waffles and syrup, and cereal were served for breakfast. </a:t>
            </a: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My goals are to go to college, to make a ton of money, and to retire early.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Some movies make audiences laugh, others make them cry, and still others amaze them with special effects. </a:t>
            </a:r>
            <a:endParaRPr lang="en-US" sz="2000" dirty="0"/>
          </a:p>
          <a:p>
            <a:pPr>
              <a:buNone/>
            </a:pPr>
            <a:r>
              <a:rPr lang="en-US" sz="2000" dirty="0" smtClean="0"/>
              <a:t>						</a:t>
            </a:r>
            <a:r>
              <a:rPr lang="en-US" sz="2400" dirty="0" smtClean="0"/>
              <a:t>	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787737253"/>
      </p:ext>
    </p:extLst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609600"/>
            <a:ext cx="8229600" cy="5867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200" b="1" dirty="0" smtClean="0"/>
              <a:t>10</a:t>
            </a:r>
            <a:r>
              <a:rPr lang="en-US" sz="3200" b="1" dirty="0" smtClean="0"/>
              <a:t>.  </a:t>
            </a:r>
            <a:r>
              <a:rPr lang="en-US" sz="3200" b="1" dirty="0"/>
              <a:t>To separate units of time and addresses.</a:t>
            </a:r>
          </a:p>
          <a:p>
            <a:pPr>
              <a:buNone/>
            </a:pPr>
            <a:r>
              <a:rPr lang="en-US" sz="3200" dirty="0"/>
              <a:t>		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Examples: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Hal </a:t>
            </a:r>
            <a:r>
              <a:rPr lang="en-US" dirty="0"/>
              <a:t>lives at 222 Joy Street, Dayton, Ohio 45402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He </a:t>
            </a:r>
            <a:r>
              <a:rPr lang="en-US" dirty="0"/>
              <a:t>was born on December 22, 1967.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She was born in May 1984. (comma not needed without the day</a:t>
            </a:r>
            <a:r>
              <a:rPr lang="en-US" dirty="0" smtClean="0"/>
              <a:t>)</a:t>
            </a:r>
            <a:endParaRPr lang="en-US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6629400" y="6445478"/>
            <a:ext cx="2362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 smtClean="0"/>
              <a:t>Sinclair.edu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2735165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762000"/>
            <a:ext cx="8305800" cy="5715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200" b="1" dirty="0"/>
              <a:t>2.  To separate adjectives before a noun when ‘and’ could replace the comma.</a:t>
            </a:r>
          </a:p>
          <a:p>
            <a:pPr>
              <a:buNone/>
            </a:pPr>
            <a:r>
              <a:rPr lang="en-US" sz="3200" dirty="0"/>
              <a:t>	</a:t>
            </a:r>
            <a:endParaRPr lang="en-US" sz="3200" dirty="0" smtClean="0"/>
          </a:p>
          <a:p>
            <a:pPr>
              <a:buNone/>
            </a:pPr>
            <a:r>
              <a:rPr lang="en-US" sz="3200" dirty="0"/>
              <a:t>	</a:t>
            </a:r>
            <a:endParaRPr lang="en-US" sz="3200" dirty="0" smtClean="0"/>
          </a:p>
          <a:p>
            <a:pPr marL="0" indent="0">
              <a:buNone/>
            </a:pPr>
            <a:r>
              <a:rPr lang="en-US" dirty="0" smtClean="0"/>
              <a:t>Examples: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Sam is a happy, confident child.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It was a cozy, clean, old-fashioned living room.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25024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609600"/>
            <a:ext cx="8305800" cy="58674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3200" b="1" dirty="0"/>
              <a:t>3. To set off an appositive phrase </a:t>
            </a:r>
            <a:r>
              <a:rPr lang="en-US" sz="3200" b="1" dirty="0" smtClean="0"/>
              <a:t>(if it is not essential to the sentence).</a:t>
            </a:r>
            <a:endParaRPr lang="en-US" sz="3200" b="1" dirty="0"/>
          </a:p>
          <a:p>
            <a:pPr>
              <a:buNone/>
            </a:pPr>
            <a:r>
              <a:rPr lang="en-US" sz="3200" dirty="0"/>
              <a:t>		</a:t>
            </a:r>
            <a:endParaRPr lang="en-US" sz="3200" dirty="0" smtClean="0"/>
          </a:p>
          <a:p>
            <a:pPr>
              <a:buNone/>
            </a:pPr>
            <a:endParaRPr lang="en-US" sz="3200" dirty="0"/>
          </a:p>
          <a:p>
            <a:pPr>
              <a:buNone/>
            </a:pPr>
            <a:r>
              <a:rPr lang="en-US" sz="2800" dirty="0" smtClean="0"/>
              <a:t>Examples:</a:t>
            </a:r>
          </a:p>
          <a:p>
            <a:pPr>
              <a:buNone/>
            </a:pPr>
            <a:endParaRPr lang="en-US" sz="2800" dirty="0"/>
          </a:p>
          <a:p>
            <a:pPr>
              <a:buNone/>
            </a:pPr>
            <a:r>
              <a:rPr lang="en-US" dirty="0"/>
              <a:t>J</a:t>
            </a:r>
            <a:r>
              <a:rPr lang="en-US" dirty="0" smtClean="0"/>
              <a:t>ames Wong Howe, a famous camera operator, was born in China.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Howe first worked for Cecil B. DeMille, a director of many Hollywood films.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The Ten Commandments, a classic film from the 1950s, is one of DeMille’s most successful films.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96956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305800" cy="55626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800" b="1" dirty="0" smtClean="0"/>
              <a:t>4.  To set off participles, infinitives, and their phrases if they are not essential to the meaning of the sentence.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Examples: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>The children, exhausted, fell asleep in the car.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>I have no idea, to tell the truth, what he meant by his comment.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>The movie, directed by Clint Eastwood, was amazing.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71285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85800"/>
            <a:ext cx="8382000" cy="5791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 smtClean="0"/>
              <a:t>5.  Before a coordinating conjunction (and, nor, but, or, so, yet) to make a compound sentence. </a:t>
            </a:r>
          </a:p>
          <a:p>
            <a:pPr marL="0" indent="0">
              <a:buNone/>
            </a:pPr>
            <a:endParaRPr lang="en-US" sz="3200" b="1" dirty="0" smtClean="0"/>
          </a:p>
          <a:p>
            <a:pPr marL="0" indent="0">
              <a:buNone/>
            </a:pPr>
            <a:r>
              <a:rPr lang="en-US" dirty="0" smtClean="0"/>
              <a:t>Examples: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The Wilsons are twins, but they don’t look much alike.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I studied for math, and I took notes fo</a:t>
            </a:r>
            <a:r>
              <a:rPr lang="en-US" dirty="0" smtClean="0"/>
              <a:t>r English.</a:t>
            </a:r>
            <a:endParaRPr lang="en-US" dirty="0"/>
          </a:p>
          <a:p>
            <a:pPr>
              <a:buNone/>
            </a:pPr>
            <a:r>
              <a:rPr lang="en-US" dirty="0"/>
              <a:t>		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6222324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85800"/>
            <a:ext cx="8458200" cy="5715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200" b="1" dirty="0" smtClean="0"/>
              <a:t>6.  </a:t>
            </a:r>
            <a:r>
              <a:rPr lang="en-US" sz="3200" b="1" dirty="0" smtClean="0"/>
              <a:t> </a:t>
            </a:r>
            <a:r>
              <a:rPr lang="en-US" sz="3200" b="1" dirty="0" smtClean="0"/>
              <a:t>To set off  an introductory word, phrase or clause .</a:t>
            </a:r>
          </a:p>
          <a:p>
            <a:pPr>
              <a:buNone/>
            </a:pPr>
            <a:r>
              <a:rPr lang="en-US" sz="1800" dirty="0" smtClean="0"/>
              <a:t>			</a:t>
            </a:r>
            <a:endParaRPr lang="en-US" sz="1800" dirty="0" smtClean="0"/>
          </a:p>
          <a:p>
            <a:pPr>
              <a:buNone/>
            </a:pPr>
            <a:endParaRPr lang="en-US" sz="1800" dirty="0"/>
          </a:p>
          <a:p>
            <a:pPr>
              <a:buNone/>
            </a:pPr>
            <a:r>
              <a:rPr lang="en-US" dirty="0" smtClean="0"/>
              <a:t>Examples:</a:t>
            </a:r>
          </a:p>
          <a:p>
            <a:pPr>
              <a:buNone/>
            </a:pPr>
            <a:endParaRPr lang="en-US" dirty="0"/>
          </a:p>
          <a:p>
            <a:pPr marL="0" indent="0">
              <a:buNone/>
            </a:pPr>
            <a:r>
              <a:rPr lang="en-US" sz="2000" dirty="0" smtClean="0"/>
              <a:t>After </a:t>
            </a:r>
            <a:r>
              <a:rPr lang="en-US" sz="2000" dirty="0"/>
              <a:t>the storm was over, we went home. (introductory adverb clause) </a:t>
            </a: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Having rung the bell loudly, the sentry fled. (introductory participial phrase) </a:t>
            </a: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In 1516, soldiers were hired as mercenaries. (introductory prepositional phrase) </a:t>
            </a: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Yes, I will be there. (introductory word) 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	</a:t>
            </a:r>
          </a:p>
          <a:p>
            <a:pPr>
              <a:buNone/>
            </a:pPr>
            <a:r>
              <a:rPr lang="en-US" sz="1800" dirty="0" smtClean="0"/>
              <a:t>	</a:t>
            </a:r>
          </a:p>
          <a:p>
            <a:pPr>
              <a:buNone/>
            </a:pPr>
            <a:r>
              <a:rPr lang="en-US" sz="1800" dirty="0" smtClean="0"/>
              <a:t>	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324683577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685800"/>
            <a:ext cx="8305800" cy="5791200"/>
          </a:xfrm>
        </p:spPr>
        <p:txBody>
          <a:bodyPr/>
          <a:lstStyle/>
          <a:p>
            <a:pPr marL="0" indent="0">
              <a:buNone/>
            </a:pPr>
            <a:r>
              <a:rPr lang="en-US" sz="3200" b="1" dirty="0" smtClean="0"/>
              <a:t>7.  </a:t>
            </a:r>
            <a:r>
              <a:rPr lang="en-US" sz="3200" b="1" dirty="0" smtClean="0"/>
              <a:t>To </a:t>
            </a:r>
            <a:r>
              <a:rPr lang="en-US" sz="3200" b="1" dirty="0"/>
              <a:t>set off a name used in a direct address</a:t>
            </a:r>
            <a:r>
              <a:rPr lang="en-US" sz="3200" b="1" dirty="0" smtClean="0"/>
              <a:t>.</a:t>
            </a:r>
          </a:p>
          <a:p>
            <a:pPr marL="514350" indent="-514350">
              <a:buAutoNum type="arabicPeriod" startAt="7"/>
            </a:pPr>
            <a:endParaRPr lang="en-US" sz="3200" b="1" dirty="0"/>
          </a:p>
          <a:p>
            <a:pPr marL="0" indent="0">
              <a:buNone/>
            </a:pPr>
            <a:endParaRPr lang="en-US" sz="3200" b="1" dirty="0" smtClean="0"/>
          </a:p>
          <a:p>
            <a:pPr marL="0" indent="0">
              <a:buNone/>
            </a:pPr>
            <a:r>
              <a:rPr lang="en-US" dirty="0" smtClean="0"/>
              <a:t>Examples: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Joe, can you meet after school?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Thank you for your time, Sarah.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71492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685800"/>
            <a:ext cx="8305800" cy="5791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200" b="1" dirty="0"/>
              <a:t>8</a:t>
            </a:r>
            <a:r>
              <a:rPr lang="en-US" sz="3200" b="1" dirty="0" smtClean="0"/>
              <a:t>.  </a:t>
            </a:r>
            <a:r>
              <a:rPr lang="en-US" sz="3200" b="1" dirty="0"/>
              <a:t>To set off a direct quotation.</a:t>
            </a:r>
          </a:p>
          <a:p>
            <a:pPr>
              <a:buNone/>
            </a:pPr>
            <a:r>
              <a:rPr lang="en-US" sz="3200" dirty="0"/>
              <a:t>	</a:t>
            </a:r>
            <a:endParaRPr lang="en-US" sz="3200" dirty="0" smtClean="0"/>
          </a:p>
          <a:p>
            <a:pPr>
              <a:buNone/>
            </a:pPr>
            <a:endParaRPr lang="en-US" sz="3200" dirty="0" smtClean="0"/>
          </a:p>
          <a:p>
            <a:pPr>
              <a:buNone/>
            </a:pPr>
            <a:r>
              <a:rPr lang="en-US" dirty="0" smtClean="0"/>
              <a:t>Examples:</a:t>
            </a:r>
          </a:p>
          <a:p>
            <a:pPr>
              <a:buNone/>
            </a:pPr>
            <a:r>
              <a:rPr lang="en-US" sz="3200" dirty="0"/>
              <a:t>	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“</a:t>
            </a:r>
            <a:r>
              <a:rPr lang="en-US" dirty="0"/>
              <a:t>I have to study for the math test,” my sister complained. I responded, “Quit whining.”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“I wish,” commented Grace, “that you wouldn’t call me so early in the morning.” </a:t>
            </a:r>
          </a:p>
        </p:txBody>
      </p:sp>
    </p:spTree>
    <p:extLst>
      <p:ext uri="{BB962C8B-B14F-4D97-AF65-F5344CB8AC3E}">
        <p14:creationId xmlns:p14="http://schemas.microsoft.com/office/powerpoint/2010/main" val="16754383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685800"/>
            <a:ext cx="8305800" cy="5791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200" b="1" dirty="0"/>
              <a:t>9</a:t>
            </a:r>
            <a:r>
              <a:rPr lang="en-US" sz="3200" b="1" dirty="0" smtClean="0"/>
              <a:t>.  </a:t>
            </a:r>
            <a:r>
              <a:rPr lang="en-US" sz="3200" b="1" dirty="0"/>
              <a:t>To set apart interruptions or interjections in the middle of a sentence.</a:t>
            </a:r>
          </a:p>
          <a:p>
            <a:pPr>
              <a:buNone/>
            </a:pPr>
            <a:r>
              <a:rPr lang="en-US" sz="3200" dirty="0"/>
              <a:t>		</a:t>
            </a:r>
            <a:endParaRPr lang="en-US" sz="3200" dirty="0" smtClean="0"/>
          </a:p>
          <a:p>
            <a:pPr>
              <a:buNone/>
            </a:pPr>
            <a:endParaRPr lang="en-US" sz="3200" dirty="0"/>
          </a:p>
          <a:p>
            <a:pPr>
              <a:buNone/>
            </a:pPr>
            <a:r>
              <a:rPr lang="en-US" sz="2800" dirty="0" smtClean="0"/>
              <a:t>Examples:</a:t>
            </a:r>
          </a:p>
          <a:p>
            <a:pPr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dirty="0" smtClean="0"/>
              <a:t>Jonathan </a:t>
            </a:r>
            <a:r>
              <a:rPr lang="en-US" dirty="0"/>
              <a:t>will, in fact, serve on the committee.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No </a:t>
            </a:r>
            <a:r>
              <a:rPr lang="en-US" dirty="0"/>
              <a:t>one else I know, however, will volunteer.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 told you that, yes, I would help.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83538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BlackTie">
      <a:dk1>
        <a:srgbClr val="000000"/>
      </a:dk1>
      <a:lt1>
        <a:srgbClr val="FFFFFF"/>
      </a:lt1>
      <a:dk2>
        <a:srgbClr val="46464A"/>
      </a:dk2>
      <a:lt2>
        <a:srgbClr val="E3DCCF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7645</TotalTime>
  <Words>231</Words>
  <Application>Microsoft Office PowerPoint</Application>
  <PresentationFormat>On-screen Show (4:3)</PresentationFormat>
  <Paragraphs>99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Clarity</vt:lpstr>
      <vt:lpstr>Commas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Commas!</dc:title>
  <dc:creator>TCU</dc:creator>
  <cp:lastModifiedBy>TCU</cp:lastModifiedBy>
  <cp:revision>10</cp:revision>
  <dcterms:created xsi:type="dcterms:W3CDTF">2015-03-23T18:43:41Z</dcterms:created>
  <dcterms:modified xsi:type="dcterms:W3CDTF">2015-04-20T17:51:46Z</dcterms:modified>
</cp:coreProperties>
</file>